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60" r:id="rId5"/>
    <p:sldId id="261" r:id="rId6"/>
    <p:sldId id="280" r:id="rId7"/>
    <p:sldId id="281" r:id="rId8"/>
    <p:sldId id="274" r:id="rId9"/>
    <p:sldId id="306" r:id="rId10"/>
    <p:sldId id="282" r:id="rId11"/>
    <p:sldId id="304" r:id="rId12"/>
    <p:sldId id="283" r:id="rId13"/>
    <p:sldId id="285" r:id="rId14"/>
    <p:sldId id="284" r:id="rId15"/>
    <p:sldId id="287" r:id="rId16"/>
    <p:sldId id="289" r:id="rId17"/>
    <p:sldId id="290" r:id="rId18"/>
    <p:sldId id="291" r:id="rId19"/>
    <p:sldId id="292" r:id="rId20"/>
    <p:sldId id="293" r:id="rId21"/>
    <p:sldId id="294" r:id="rId22"/>
    <p:sldId id="295" r:id="rId23"/>
    <p:sldId id="296" r:id="rId24"/>
    <p:sldId id="297" r:id="rId25"/>
    <p:sldId id="299" r:id="rId26"/>
    <p:sldId id="298" r:id="rId27"/>
    <p:sldId id="300" r:id="rId28"/>
    <p:sldId id="301" r:id="rId29"/>
    <p:sldId id="302" r:id="rId30"/>
    <p:sldId id="305" r:id="rId31"/>
    <p:sldId id="288" r:id="rId32"/>
    <p:sldId id="278" r:id="rId33"/>
    <p:sldId id="308" r:id="rId34"/>
    <p:sldId id="279" r:id="rId35"/>
    <p:sldId id="26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B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79191D-559E-6541-4F5B-47342B456D7D}" v="94" dt="2025-10-03T19:08:56.3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5" autoAdjust="0"/>
    <p:restoredTop sz="94660"/>
  </p:normalViewPr>
  <p:slideViewPr>
    <p:cSldViewPr snapToGrid="0">
      <p:cViewPr varScale="1">
        <p:scale>
          <a:sx n="59" d="100"/>
          <a:sy n="59" d="100"/>
        </p:scale>
        <p:origin x="71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B3F4A-0B41-4A2F-B312-F7AB6B07D8D4}"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B47DE-E89E-4087-A884-197CF88F25AC}" type="slidenum">
              <a:rPr lang="en-US" smtClean="0"/>
              <a:t>‹#›</a:t>
            </a:fld>
            <a:endParaRPr lang="en-US"/>
          </a:p>
        </p:txBody>
      </p:sp>
    </p:spTree>
    <p:extLst>
      <p:ext uri="{BB962C8B-B14F-4D97-AF65-F5344CB8AC3E}">
        <p14:creationId xmlns:p14="http://schemas.microsoft.com/office/powerpoint/2010/main" val="2318113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Introductions: Names, Pronouns, and RSO</a:t>
            </a:r>
          </a:p>
          <a:p>
            <a:r>
              <a:rPr lang="en-US"/>
              <a:t>Introduce yourself: who you are, your role</a:t>
            </a:r>
          </a:p>
          <a:p>
            <a:r>
              <a:rPr lang="en-US"/>
              <a:t>Make a comment about the wide variety of student orgs and how amazing it is that we all have different missions but exist for the same purpose, to create our passions</a:t>
            </a:r>
          </a:p>
        </p:txBody>
      </p:sp>
      <p:sp>
        <p:nvSpPr>
          <p:cNvPr id="4" name="Slide Number Placeholder 3"/>
          <p:cNvSpPr>
            <a:spLocks noGrp="1"/>
          </p:cNvSpPr>
          <p:nvPr>
            <p:ph type="sldNum" sz="quarter" idx="5"/>
          </p:nvPr>
        </p:nvSpPr>
        <p:spPr/>
        <p:txBody>
          <a:bodyPr/>
          <a:lstStyle/>
          <a:p>
            <a:fld id="{796B47DE-E89E-4087-A884-197CF88F25AC}" type="slidenum">
              <a:rPr lang="en-US" smtClean="0"/>
              <a:t>1</a:t>
            </a:fld>
            <a:endParaRPr lang="en-US"/>
          </a:p>
        </p:txBody>
      </p:sp>
    </p:spTree>
    <p:extLst>
      <p:ext uri="{BB962C8B-B14F-4D97-AF65-F5344CB8AC3E}">
        <p14:creationId xmlns:p14="http://schemas.microsoft.com/office/powerpoint/2010/main" val="87761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in doubt, submit a report</a:t>
            </a:r>
          </a:p>
        </p:txBody>
      </p:sp>
      <p:sp>
        <p:nvSpPr>
          <p:cNvPr id="4" name="Slide Number Placeholder 3"/>
          <p:cNvSpPr>
            <a:spLocks noGrp="1"/>
          </p:cNvSpPr>
          <p:nvPr>
            <p:ph type="sldNum" sz="quarter" idx="5"/>
          </p:nvPr>
        </p:nvSpPr>
        <p:spPr/>
        <p:txBody>
          <a:bodyPr/>
          <a:lstStyle/>
          <a:p>
            <a:fld id="{796B47DE-E89E-4087-A884-197CF88F25AC}" type="slidenum">
              <a:rPr lang="en-US" smtClean="0"/>
              <a:t>11</a:t>
            </a:fld>
            <a:endParaRPr lang="en-US"/>
          </a:p>
        </p:txBody>
      </p:sp>
    </p:spTree>
    <p:extLst>
      <p:ext uri="{BB962C8B-B14F-4D97-AF65-F5344CB8AC3E}">
        <p14:creationId xmlns:p14="http://schemas.microsoft.com/office/powerpoint/2010/main" val="4219132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Involvement platform </a:t>
            </a:r>
          </a:p>
          <a:p>
            <a:r>
              <a:rPr lang="en-US"/>
              <a:t>Reference how most students now look for things to do on Redbird Life</a:t>
            </a:r>
          </a:p>
          <a:p>
            <a:r>
              <a:rPr lang="en-US"/>
              <a:t>Ask if everyone has used it before? This should be a YES</a:t>
            </a:r>
          </a:p>
        </p:txBody>
      </p:sp>
      <p:sp>
        <p:nvSpPr>
          <p:cNvPr id="4" name="Slide Number Placeholder 3"/>
          <p:cNvSpPr>
            <a:spLocks noGrp="1"/>
          </p:cNvSpPr>
          <p:nvPr>
            <p:ph type="sldNum" sz="quarter" idx="5"/>
          </p:nvPr>
        </p:nvSpPr>
        <p:spPr/>
        <p:txBody>
          <a:bodyPr/>
          <a:lstStyle/>
          <a:p>
            <a:fld id="{796B47DE-E89E-4087-A884-197CF88F25AC}" type="slidenum">
              <a:rPr lang="en-US" smtClean="0"/>
              <a:t>12</a:t>
            </a:fld>
            <a:endParaRPr lang="en-US"/>
          </a:p>
        </p:txBody>
      </p:sp>
    </p:spTree>
    <p:extLst>
      <p:ext uri="{BB962C8B-B14F-4D97-AF65-F5344CB8AC3E}">
        <p14:creationId xmlns:p14="http://schemas.microsoft.com/office/powerpoint/2010/main" val="372565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the things we recommend </a:t>
            </a:r>
          </a:p>
          <a:p>
            <a:pPr marL="171450" indent="-171450">
              <a:buFontTx/>
              <a:buChar char="-"/>
            </a:pPr>
            <a:r>
              <a:rPr lang="en-US"/>
              <a:t>Event posting </a:t>
            </a:r>
          </a:p>
          <a:p>
            <a:pPr marL="171450" indent="-171450">
              <a:buFontTx/>
              <a:buChar char="-"/>
            </a:pPr>
            <a:r>
              <a:rPr lang="en-US"/>
              <a:t>Roster management </a:t>
            </a:r>
          </a:p>
          <a:p>
            <a:pPr marL="171450" indent="-171450">
              <a:buFontTx/>
              <a:buChar char="-"/>
            </a:pPr>
            <a:r>
              <a:rPr lang="en-US"/>
              <a:t>Forms (in place of google or Microsoft forms)</a:t>
            </a:r>
          </a:p>
          <a:p>
            <a:r>
              <a:rPr lang="en-US"/>
              <a:t>Be sure to say it is critical to post events </a:t>
            </a:r>
          </a:p>
          <a:p>
            <a:r>
              <a:rPr lang="en-US"/>
              <a:t>The QR code goes to how-to guides</a:t>
            </a:r>
          </a:p>
        </p:txBody>
      </p:sp>
      <p:sp>
        <p:nvSpPr>
          <p:cNvPr id="4" name="Slide Number Placeholder 3"/>
          <p:cNvSpPr>
            <a:spLocks noGrp="1"/>
          </p:cNvSpPr>
          <p:nvPr>
            <p:ph type="sldNum" sz="quarter" idx="5"/>
          </p:nvPr>
        </p:nvSpPr>
        <p:spPr/>
        <p:txBody>
          <a:bodyPr/>
          <a:lstStyle/>
          <a:p>
            <a:fld id="{796B47DE-E89E-4087-A884-197CF88F25AC}" type="slidenum">
              <a:rPr lang="en-US" smtClean="0"/>
              <a:t>13</a:t>
            </a:fld>
            <a:endParaRPr lang="en-US"/>
          </a:p>
        </p:txBody>
      </p:sp>
    </p:spTree>
    <p:extLst>
      <p:ext uri="{BB962C8B-B14F-4D97-AF65-F5344CB8AC3E}">
        <p14:creationId xmlns:p14="http://schemas.microsoft.com/office/powerpoint/2010/main" val="2396464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how to click the icons on the left to access RSO tools</a:t>
            </a:r>
          </a:p>
        </p:txBody>
      </p:sp>
      <p:sp>
        <p:nvSpPr>
          <p:cNvPr id="4" name="Slide Number Placeholder 3"/>
          <p:cNvSpPr>
            <a:spLocks noGrp="1"/>
          </p:cNvSpPr>
          <p:nvPr>
            <p:ph type="sldNum" sz="quarter" idx="5"/>
          </p:nvPr>
        </p:nvSpPr>
        <p:spPr/>
        <p:txBody>
          <a:bodyPr/>
          <a:lstStyle/>
          <a:p>
            <a:fld id="{796B47DE-E89E-4087-A884-197CF88F25AC}" type="slidenum">
              <a:rPr lang="en-US" smtClean="0"/>
              <a:t>14</a:t>
            </a:fld>
            <a:endParaRPr lang="en-US"/>
          </a:p>
        </p:txBody>
      </p:sp>
    </p:spTree>
    <p:extLst>
      <p:ext uri="{BB962C8B-B14F-4D97-AF65-F5344CB8AC3E}">
        <p14:creationId xmlns:p14="http://schemas.microsoft.com/office/powerpoint/2010/main" val="2462980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how the tool bar functions</a:t>
            </a:r>
          </a:p>
          <a:p>
            <a:r>
              <a:rPr lang="en-US"/>
              <a:t>This is also where you would see your “re-registration” link if you needed to complete </a:t>
            </a:r>
          </a:p>
        </p:txBody>
      </p:sp>
      <p:sp>
        <p:nvSpPr>
          <p:cNvPr id="4" name="Slide Number Placeholder 3"/>
          <p:cNvSpPr>
            <a:spLocks noGrp="1"/>
          </p:cNvSpPr>
          <p:nvPr>
            <p:ph type="sldNum" sz="quarter" idx="5"/>
          </p:nvPr>
        </p:nvSpPr>
        <p:spPr/>
        <p:txBody>
          <a:bodyPr/>
          <a:lstStyle/>
          <a:p>
            <a:fld id="{796B47DE-E89E-4087-A884-197CF88F25AC}" type="slidenum">
              <a:rPr lang="en-US" smtClean="0"/>
              <a:t>15</a:t>
            </a:fld>
            <a:endParaRPr lang="en-US"/>
          </a:p>
        </p:txBody>
      </p:sp>
    </p:spTree>
    <p:extLst>
      <p:ext uri="{BB962C8B-B14F-4D97-AF65-F5344CB8AC3E}">
        <p14:creationId xmlns:p14="http://schemas.microsoft.com/office/powerpoint/2010/main" val="259591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how to create event </a:t>
            </a:r>
          </a:p>
          <a:p>
            <a:r>
              <a:rPr lang="en-US"/>
              <a:t>Discuss clicking the blue button</a:t>
            </a:r>
          </a:p>
          <a:p>
            <a:r>
              <a:rPr lang="en-US"/>
              <a:t>Then go next slide</a:t>
            </a:r>
          </a:p>
          <a:p>
            <a:endParaRPr lang="en-US"/>
          </a:p>
        </p:txBody>
      </p:sp>
      <p:sp>
        <p:nvSpPr>
          <p:cNvPr id="4" name="Slide Number Placeholder 3"/>
          <p:cNvSpPr>
            <a:spLocks noGrp="1"/>
          </p:cNvSpPr>
          <p:nvPr>
            <p:ph type="sldNum" sz="quarter" idx="5"/>
          </p:nvPr>
        </p:nvSpPr>
        <p:spPr/>
        <p:txBody>
          <a:bodyPr/>
          <a:lstStyle/>
          <a:p>
            <a:fld id="{796B47DE-E89E-4087-A884-197CF88F25AC}" type="slidenum">
              <a:rPr lang="en-US" smtClean="0"/>
              <a:t>16</a:t>
            </a:fld>
            <a:endParaRPr lang="en-US"/>
          </a:p>
        </p:txBody>
      </p:sp>
    </p:spTree>
    <p:extLst>
      <p:ext uri="{BB962C8B-B14F-4D97-AF65-F5344CB8AC3E}">
        <p14:creationId xmlns:p14="http://schemas.microsoft.com/office/powerpoint/2010/main" val="133253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Fill in the details like you would for any form </a:t>
            </a:r>
          </a:p>
          <a:p>
            <a:endParaRPr lang="en-US"/>
          </a:p>
          <a:p>
            <a:r>
              <a:rPr lang="en-US"/>
              <a:t>Remember to tag organizations that you are working with (if any)</a:t>
            </a:r>
          </a:p>
          <a:p>
            <a:r>
              <a:rPr lang="en-US"/>
              <a:t>This allows for events to show on your page and theres</a:t>
            </a:r>
          </a:p>
        </p:txBody>
      </p:sp>
      <p:sp>
        <p:nvSpPr>
          <p:cNvPr id="4" name="Slide Number Placeholder 3"/>
          <p:cNvSpPr>
            <a:spLocks noGrp="1"/>
          </p:cNvSpPr>
          <p:nvPr>
            <p:ph type="sldNum" sz="quarter" idx="5"/>
          </p:nvPr>
        </p:nvSpPr>
        <p:spPr/>
        <p:txBody>
          <a:bodyPr/>
          <a:lstStyle/>
          <a:p>
            <a:fld id="{796B47DE-E89E-4087-A884-197CF88F25AC}" type="slidenum">
              <a:rPr lang="en-US" smtClean="0"/>
              <a:t>17</a:t>
            </a:fld>
            <a:endParaRPr lang="en-US"/>
          </a:p>
        </p:txBody>
      </p:sp>
    </p:spTree>
    <p:extLst>
      <p:ext uri="{BB962C8B-B14F-4D97-AF65-F5344CB8AC3E}">
        <p14:creationId xmlns:p14="http://schemas.microsoft.com/office/powerpoint/2010/main" val="1764298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set visibility based on options </a:t>
            </a:r>
          </a:p>
          <a:p>
            <a:r>
              <a:rPr lang="en-US"/>
              <a:t>Discuss </a:t>
            </a:r>
            <a:r>
              <a:rPr lang="en-US" err="1"/>
              <a:t>ooptions</a:t>
            </a:r>
            <a:r>
              <a:rPr lang="en-US"/>
              <a:t> </a:t>
            </a:r>
          </a:p>
          <a:p>
            <a:endParaRPr lang="en-US"/>
          </a:p>
          <a:p>
            <a:r>
              <a:rPr lang="en-US"/>
              <a:t>Categories are important for students searching Redbird Life by topic are</a:t>
            </a:r>
          </a:p>
          <a:p>
            <a:endParaRPr lang="en-US"/>
          </a:p>
          <a:p>
            <a:r>
              <a:rPr lang="en-US"/>
              <a:t>Set the cost if applicable </a:t>
            </a:r>
          </a:p>
          <a:p>
            <a:endParaRPr lang="en-US"/>
          </a:p>
        </p:txBody>
      </p:sp>
      <p:sp>
        <p:nvSpPr>
          <p:cNvPr id="4" name="Slide Number Placeholder 3"/>
          <p:cNvSpPr>
            <a:spLocks noGrp="1"/>
          </p:cNvSpPr>
          <p:nvPr>
            <p:ph type="sldNum" sz="quarter" idx="5"/>
          </p:nvPr>
        </p:nvSpPr>
        <p:spPr/>
        <p:txBody>
          <a:bodyPr/>
          <a:lstStyle/>
          <a:p>
            <a:fld id="{796B47DE-E89E-4087-A884-197CF88F25AC}" type="slidenum">
              <a:rPr lang="en-US" smtClean="0"/>
              <a:t>18</a:t>
            </a:fld>
            <a:endParaRPr lang="en-US"/>
          </a:p>
        </p:txBody>
      </p:sp>
    </p:spTree>
    <p:extLst>
      <p:ext uri="{BB962C8B-B14F-4D97-AF65-F5344CB8AC3E}">
        <p14:creationId xmlns:p14="http://schemas.microsoft.com/office/powerpoint/2010/main" val="1460640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Set RSVP based on what you want</a:t>
            </a:r>
          </a:p>
          <a:p>
            <a:endParaRPr lang="en-US"/>
          </a:p>
          <a:p>
            <a:r>
              <a:rPr lang="en-US"/>
              <a:t>Could ask questions ahead of time like pronouns, or dietary restrictions </a:t>
            </a:r>
          </a:p>
          <a:p>
            <a:endParaRPr lang="en-US"/>
          </a:p>
          <a:p>
            <a:endParaRPr lang="en-US"/>
          </a:p>
        </p:txBody>
      </p:sp>
      <p:sp>
        <p:nvSpPr>
          <p:cNvPr id="4" name="Slide Number Placeholder 3"/>
          <p:cNvSpPr>
            <a:spLocks noGrp="1"/>
          </p:cNvSpPr>
          <p:nvPr>
            <p:ph type="sldNum" sz="quarter" idx="5"/>
          </p:nvPr>
        </p:nvSpPr>
        <p:spPr/>
        <p:txBody>
          <a:bodyPr/>
          <a:lstStyle/>
          <a:p>
            <a:fld id="{796B47DE-E89E-4087-A884-197CF88F25AC}" type="slidenum">
              <a:rPr lang="en-US" smtClean="0"/>
              <a:t>19</a:t>
            </a:fld>
            <a:endParaRPr lang="en-US"/>
          </a:p>
        </p:txBody>
      </p:sp>
    </p:spTree>
    <p:extLst>
      <p:ext uri="{BB962C8B-B14F-4D97-AF65-F5344CB8AC3E}">
        <p14:creationId xmlns:p14="http://schemas.microsoft.com/office/powerpoint/2010/main" val="1289212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Invitations &amp; RSVP </a:t>
            </a:r>
          </a:p>
          <a:p>
            <a:pPr marL="171450" indent="-171450">
              <a:buFontTx/>
              <a:buChar char="-"/>
            </a:pPr>
            <a:r>
              <a:rPr lang="en-US"/>
              <a:t>Can see who is attending and their status of their RSVP</a:t>
            </a:r>
          </a:p>
          <a:p>
            <a:pPr marL="171450" indent="-171450">
              <a:buFontTx/>
              <a:buChar char="-"/>
            </a:pPr>
            <a:endParaRPr lang="en-US"/>
          </a:p>
          <a:p>
            <a:pPr marL="0" indent="0">
              <a:buFontTx/>
              <a:buNone/>
            </a:pPr>
            <a:endParaRPr lang="en-US"/>
          </a:p>
          <a:p>
            <a:pPr marL="0" indent="0">
              <a:buFontTx/>
              <a:buNone/>
            </a:pPr>
            <a:r>
              <a:rPr lang="en-US"/>
              <a:t>Event Pass </a:t>
            </a:r>
          </a:p>
          <a:p>
            <a:pPr marL="0" indent="0">
              <a:buFontTx/>
              <a:buNone/>
            </a:pPr>
            <a:r>
              <a:rPr lang="en-US"/>
              <a:t>- Can track attendance via a self check-in code or with event pass</a:t>
            </a:r>
          </a:p>
        </p:txBody>
      </p:sp>
      <p:sp>
        <p:nvSpPr>
          <p:cNvPr id="4" name="Slide Number Placeholder 3"/>
          <p:cNvSpPr>
            <a:spLocks noGrp="1"/>
          </p:cNvSpPr>
          <p:nvPr>
            <p:ph type="sldNum" sz="quarter" idx="5"/>
          </p:nvPr>
        </p:nvSpPr>
        <p:spPr/>
        <p:txBody>
          <a:bodyPr/>
          <a:lstStyle/>
          <a:p>
            <a:fld id="{796B47DE-E89E-4087-A884-197CF88F25AC}" type="slidenum">
              <a:rPr lang="en-US" smtClean="0"/>
              <a:t>21</a:t>
            </a:fld>
            <a:endParaRPr lang="en-US"/>
          </a:p>
        </p:txBody>
      </p:sp>
    </p:spTree>
    <p:extLst>
      <p:ext uri="{BB962C8B-B14F-4D97-AF65-F5344CB8AC3E}">
        <p14:creationId xmlns:p14="http://schemas.microsoft.com/office/powerpoint/2010/main" val="290726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Run through the agenda</a:t>
            </a:r>
          </a:p>
          <a:p>
            <a:r>
              <a:rPr lang="en-US"/>
              <a:t>Is a small group can let them know it can be more discussion based </a:t>
            </a:r>
          </a:p>
          <a:p>
            <a:r>
              <a:rPr lang="en-US"/>
              <a:t>ASK QUESTIONS as needed</a:t>
            </a:r>
          </a:p>
        </p:txBody>
      </p:sp>
      <p:sp>
        <p:nvSpPr>
          <p:cNvPr id="4" name="Slide Number Placeholder 3"/>
          <p:cNvSpPr>
            <a:spLocks noGrp="1"/>
          </p:cNvSpPr>
          <p:nvPr>
            <p:ph type="sldNum" sz="quarter" idx="5"/>
          </p:nvPr>
        </p:nvSpPr>
        <p:spPr/>
        <p:txBody>
          <a:bodyPr/>
          <a:lstStyle/>
          <a:p>
            <a:fld id="{796B47DE-E89E-4087-A884-197CF88F25AC}" type="slidenum">
              <a:rPr lang="en-US" smtClean="0"/>
              <a:t>2</a:t>
            </a:fld>
            <a:endParaRPr lang="en-US"/>
          </a:p>
        </p:txBody>
      </p:sp>
    </p:spTree>
    <p:extLst>
      <p:ext uri="{BB962C8B-B14F-4D97-AF65-F5344CB8AC3E}">
        <p14:creationId xmlns:p14="http://schemas.microsoft.com/office/powerpoint/2010/main" val="3259839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Edit the roster after the elections of new officers </a:t>
            </a:r>
          </a:p>
          <a:p>
            <a:r>
              <a:rPr lang="en-US"/>
              <a:t>Can invite new members</a:t>
            </a:r>
          </a:p>
          <a:p>
            <a:r>
              <a:rPr lang="en-US"/>
              <a:t>Can see members interested in joining </a:t>
            </a:r>
          </a:p>
          <a:p>
            <a:r>
              <a:rPr lang="en-US"/>
              <a:t>Can email message all on roster (note the campus policy on mass emails)</a:t>
            </a:r>
          </a:p>
        </p:txBody>
      </p:sp>
      <p:sp>
        <p:nvSpPr>
          <p:cNvPr id="4" name="Slide Number Placeholder 3"/>
          <p:cNvSpPr>
            <a:spLocks noGrp="1"/>
          </p:cNvSpPr>
          <p:nvPr>
            <p:ph type="sldNum" sz="quarter" idx="5"/>
          </p:nvPr>
        </p:nvSpPr>
        <p:spPr/>
        <p:txBody>
          <a:bodyPr/>
          <a:lstStyle/>
          <a:p>
            <a:fld id="{796B47DE-E89E-4087-A884-197CF88F25AC}" type="slidenum">
              <a:rPr lang="en-US" smtClean="0"/>
              <a:t>23</a:t>
            </a:fld>
            <a:endParaRPr lang="en-US"/>
          </a:p>
        </p:txBody>
      </p:sp>
    </p:spTree>
    <p:extLst>
      <p:ext uri="{BB962C8B-B14F-4D97-AF65-F5344CB8AC3E}">
        <p14:creationId xmlns:p14="http://schemas.microsoft.com/office/powerpoint/2010/main" val="56174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Highlights</a:t>
            </a:r>
          </a:p>
          <a:p>
            <a:r>
              <a:rPr lang="en-US"/>
              <a:t>Newsletter – goes to President, Treasurer, and Advisor which includes…. (read the slide)</a:t>
            </a:r>
          </a:p>
          <a:p>
            <a:r>
              <a:rPr lang="en-US"/>
              <a:t>Webpage – is the answer for everything (almost)</a:t>
            </a:r>
          </a:p>
          <a:p>
            <a:r>
              <a:rPr lang="en-US"/>
              <a:t>SIC – ask who has been there before (just for fun) then say where it is</a:t>
            </a:r>
          </a:p>
          <a:p>
            <a:r>
              <a:rPr lang="en-US"/>
              <a:t>Staff – primary folks that work with you on projects</a:t>
            </a:r>
          </a:p>
        </p:txBody>
      </p:sp>
      <p:sp>
        <p:nvSpPr>
          <p:cNvPr id="4" name="Slide Number Placeholder 3"/>
          <p:cNvSpPr>
            <a:spLocks noGrp="1"/>
          </p:cNvSpPr>
          <p:nvPr>
            <p:ph type="sldNum" sz="quarter" idx="5"/>
          </p:nvPr>
        </p:nvSpPr>
        <p:spPr/>
        <p:txBody>
          <a:bodyPr/>
          <a:lstStyle/>
          <a:p>
            <a:fld id="{796B47DE-E89E-4087-A884-197CF88F25AC}" type="slidenum">
              <a:rPr lang="en-US" smtClean="0"/>
              <a:t>3</a:t>
            </a:fld>
            <a:endParaRPr lang="en-US"/>
          </a:p>
        </p:txBody>
      </p:sp>
    </p:spTree>
    <p:extLst>
      <p:ext uri="{BB962C8B-B14F-4D97-AF65-F5344CB8AC3E}">
        <p14:creationId xmlns:p14="http://schemas.microsoft.com/office/powerpoint/2010/main" val="349495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Chunk the year down so it feels more manageable </a:t>
            </a:r>
          </a:p>
          <a:p>
            <a:r>
              <a:rPr lang="en-US"/>
              <a:t>Talk about each section </a:t>
            </a:r>
          </a:p>
          <a:p>
            <a:r>
              <a:rPr lang="en-US"/>
              <a:t>“we are living in the register/recruit right now” but we should always do the other three</a:t>
            </a:r>
          </a:p>
        </p:txBody>
      </p:sp>
      <p:sp>
        <p:nvSpPr>
          <p:cNvPr id="4" name="Slide Number Placeholder 3"/>
          <p:cNvSpPr>
            <a:spLocks noGrp="1"/>
          </p:cNvSpPr>
          <p:nvPr>
            <p:ph type="sldNum" sz="quarter" idx="5"/>
          </p:nvPr>
        </p:nvSpPr>
        <p:spPr/>
        <p:txBody>
          <a:bodyPr/>
          <a:lstStyle/>
          <a:p>
            <a:fld id="{796B47DE-E89E-4087-A884-197CF88F25AC}" type="slidenum">
              <a:rPr lang="en-US" smtClean="0"/>
              <a:t>4</a:t>
            </a:fld>
            <a:endParaRPr lang="en-US"/>
          </a:p>
        </p:txBody>
      </p:sp>
    </p:spTree>
    <p:extLst>
      <p:ext uri="{BB962C8B-B14F-4D97-AF65-F5344CB8AC3E}">
        <p14:creationId xmlns:p14="http://schemas.microsoft.com/office/powerpoint/2010/main" val="2432338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some of the resources</a:t>
            </a:r>
          </a:p>
        </p:txBody>
      </p:sp>
      <p:sp>
        <p:nvSpPr>
          <p:cNvPr id="4" name="Slide Number Placeholder 3"/>
          <p:cNvSpPr>
            <a:spLocks noGrp="1"/>
          </p:cNvSpPr>
          <p:nvPr>
            <p:ph type="sldNum" sz="quarter" idx="5"/>
          </p:nvPr>
        </p:nvSpPr>
        <p:spPr/>
        <p:txBody>
          <a:bodyPr/>
          <a:lstStyle/>
          <a:p>
            <a:fld id="{796B47DE-E89E-4087-A884-197CF88F25AC}" type="slidenum">
              <a:rPr lang="en-US" smtClean="0"/>
              <a:t>6</a:t>
            </a:fld>
            <a:endParaRPr lang="en-US"/>
          </a:p>
        </p:txBody>
      </p:sp>
    </p:spTree>
    <p:extLst>
      <p:ext uri="{BB962C8B-B14F-4D97-AF65-F5344CB8AC3E}">
        <p14:creationId xmlns:p14="http://schemas.microsoft.com/office/powerpoint/2010/main" val="559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Highlight some of the policies (the ones that might be forgotten, or most likely to impact)</a:t>
            </a:r>
          </a:p>
          <a:p>
            <a:r>
              <a:rPr lang="en-US"/>
              <a:t>Amplification </a:t>
            </a:r>
          </a:p>
          <a:p>
            <a:r>
              <a:rPr lang="en-US"/>
              <a:t>Events with Alcohol </a:t>
            </a:r>
          </a:p>
          <a:p>
            <a:r>
              <a:rPr lang="en-US"/>
              <a:t>Copyright</a:t>
            </a:r>
          </a:p>
          <a:p>
            <a:r>
              <a:rPr lang="en-US"/>
              <a:t>Fleet</a:t>
            </a:r>
          </a:p>
          <a:p>
            <a:r>
              <a:rPr lang="en-US"/>
              <a:t>Food</a:t>
            </a:r>
          </a:p>
          <a:p>
            <a:r>
              <a:rPr lang="en-US"/>
              <a:t>Protection of Minors</a:t>
            </a:r>
          </a:p>
          <a:p>
            <a:r>
              <a:rPr lang="en-US"/>
              <a:t>Space res and use (also on next slide)</a:t>
            </a:r>
          </a:p>
        </p:txBody>
      </p:sp>
      <p:sp>
        <p:nvSpPr>
          <p:cNvPr id="4" name="Slide Number Placeholder 3"/>
          <p:cNvSpPr>
            <a:spLocks noGrp="1"/>
          </p:cNvSpPr>
          <p:nvPr>
            <p:ph type="sldNum" sz="quarter" idx="5"/>
          </p:nvPr>
        </p:nvSpPr>
        <p:spPr/>
        <p:txBody>
          <a:bodyPr/>
          <a:lstStyle/>
          <a:p>
            <a:fld id="{796B47DE-E89E-4087-A884-197CF88F25AC}" type="slidenum">
              <a:rPr lang="en-US" smtClean="0"/>
              <a:t>7</a:t>
            </a:fld>
            <a:endParaRPr lang="en-US"/>
          </a:p>
        </p:txBody>
      </p:sp>
    </p:spTree>
    <p:extLst>
      <p:ext uri="{BB962C8B-B14F-4D97-AF65-F5344CB8AC3E}">
        <p14:creationId xmlns:p14="http://schemas.microsoft.com/office/powerpoint/2010/main" val="3598121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Emphasis the first bullet point </a:t>
            </a:r>
          </a:p>
          <a:p>
            <a:r>
              <a:rPr lang="en-US"/>
              <a:t>Cover when the campus would prevent an event</a:t>
            </a:r>
          </a:p>
        </p:txBody>
      </p:sp>
      <p:sp>
        <p:nvSpPr>
          <p:cNvPr id="4" name="Slide Number Placeholder 3"/>
          <p:cNvSpPr>
            <a:spLocks noGrp="1"/>
          </p:cNvSpPr>
          <p:nvPr>
            <p:ph type="sldNum" sz="quarter" idx="5"/>
          </p:nvPr>
        </p:nvSpPr>
        <p:spPr/>
        <p:txBody>
          <a:bodyPr/>
          <a:lstStyle/>
          <a:p>
            <a:fld id="{796B47DE-E89E-4087-A884-197CF88F25AC}" type="slidenum">
              <a:rPr lang="en-US" smtClean="0"/>
              <a:t>8</a:t>
            </a:fld>
            <a:endParaRPr lang="en-US"/>
          </a:p>
        </p:txBody>
      </p:sp>
    </p:spTree>
    <p:extLst>
      <p:ext uri="{BB962C8B-B14F-4D97-AF65-F5344CB8AC3E}">
        <p14:creationId xmlns:p14="http://schemas.microsoft.com/office/powerpoint/2010/main" val="177960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Mention this is a thing, and applies to students and the RSO</a:t>
            </a:r>
          </a:p>
          <a:p>
            <a:r>
              <a:rPr lang="en-US"/>
              <a:t>Reference this is also where the academic dishonesty/drug &amp; alcohol policies are so would be good for all members to see</a:t>
            </a:r>
          </a:p>
        </p:txBody>
      </p:sp>
      <p:sp>
        <p:nvSpPr>
          <p:cNvPr id="4" name="Slide Number Placeholder 3"/>
          <p:cNvSpPr>
            <a:spLocks noGrp="1"/>
          </p:cNvSpPr>
          <p:nvPr>
            <p:ph type="sldNum" sz="quarter" idx="5"/>
          </p:nvPr>
        </p:nvSpPr>
        <p:spPr/>
        <p:txBody>
          <a:bodyPr/>
          <a:lstStyle/>
          <a:p>
            <a:fld id="{796B47DE-E89E-4087-A884-197CF88F25AC}" type="slidenum">
              <a:rPr lang="en-US" smtClean="0"/>
              <a:t>9</a:t>
            </a:fld>
            <a:endParaRPr lang="en-US"/>
          </a:p>
        </p:txBody>
      </p:sp>
    </p:spTree>
    <p:extLst>
      <p:ext uri="{BB962C8B-B14F-4D97-AF65-F5344CB8AC3E}">
        <p14:creationId xmlns:p14="http://schemas.microsoft.com/office/powerpoint/2010/main" val="62836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a comment about how we have to talk about hazing, but we should all know what is </a:t>
            </a:r>
            <a:r>
              <a:rPr lang="en-US" err="1"/>
              <a:t>is</a:t>
            </a:r>
            <a:endParaRPr lang="en-US"/>
          </a:p>
          <a:p>
            <a:r>
              <a:rPr lang="en-US"/>
              <a:t>Look at point C for examples </a:t>
            </a:r>
          </a:p>
        </p:txBody>
      </p:sp>
      <p:sp>
        <p:nvSpPr>
          <p:cNvPr id="4" name="Slide Number Placeholder 3"/>
          <p:cNvSpPr>
            <a:spLocks noGrp="1"/>
          </p:cNvSpPr>
          <p:nvPr>
            <p:ph type="sldNum" sz="quarter" idx="5"/>
          </p:nvPr>
        </p:nvSpPr>
        <p:spPr/>
        <p:txBody>
          <a:bodyPr/>
          <a:lstStyle/>
          <a:p>
            <a:fld id="{796B47DE-E89E-4087-A884-197CF88F25AC}" type="slidenum">
              <a:rPr lang="en-US" smtClean="0"/>
              <a:t>10</a:t>
            </a:fld>
            <a:endParaRPr lang="en-US"/>
          </a:p>
        </p:txBody>
      </p:sp>
    </p:spTree>
    <p:extLst>
      <p:ext uri="{BB962C8B-B14F-4D97-AF65-F5344CB8AC3E}">
        <p14:creationId xmlns:p14="http://schemas.microsoft.com/office/powerpoint/2010/main" val="301134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544176" indent="0" algn="ctr">
              <a:buNone/>
              <a:defRPr>
                <a:solidFill>
                  <a:schemeClr val="tx1">
                    <a:tint val="75000"/>
                  </a:schemeClr>
                </a:solidFill>
              </a:defRPr>
            </a:lvl2pPr>
            <a:lvl3pPr marL="1088352" indent="0" algn="ctr">
              <a:buNone/>
              <a:defRPr>
                <a:solidFill>
                  <a:schemeClr val="tx1">
                    <a:tint val="75000"/>
                  </a:schemeClr>
                </a:solidFill>
              </a:defRPr>
            </a:lvl3pPr>
            <a:lvl4pPr marL="1632528" indent="0" algn="ctr">
              <a:buNone/>
              <a:defRPr>
                <a:solidFill>
                  <a:schemeClr val="tx1">
                    <a:tint val="75000"/>
                  </a:schemeClr>
                </a:solidFill>
              </a:defRPr>
            </a:lvl4pPr>
            <a:lvl5pPr marL="2176704" indent="0" algn="ctr">
              <a:buNone/>
              <a:defRPr>
                <a:solidFill>
                  <a:schemeClr val="tx1">
                    <a:tint val="75000"/>
                  </a:schemeClr>
                </a:solidFill>
              </a:defRPr>
            </a:lvl5pPr>
            <a:lvl6pPr marL="2720879" indent="0" algn="ctr">
              <a:buNone/>
              <a:defRPr>
                <a:solidFill>
                  <a:schemeClr val="tx1">
                    <a:tint val="75000"/>
                  </a:schemeClr>
                </a:solidFill>
              </a:defRPr>
            </a:lvl6pPr>
            <a:lvl7pPr marL="3265055" indent="0" algn="ctr">
              <a:buNone/>
              <a:defRPr>
                <a:solidFill>
                  <a:schemeClr val="tx1">
                    <a:tint val="75000"/>
                  </a:schemeClr>
                </a:solidFill>
              </a:defRPr>
            </a:lvl7pPr>
            <a:lvl8pPr marL="3809231" indent="0" algn="ctr">
              <a:buNone/>
              <a:defRPr>
                <a:solidFill>
                  <a:schemeClr val="tx1">
                    <a:tint val="75000"/>
                  </a:schemeClr>
                </a:solidFill>
              </a:defRPr>
            </a:lvl8pPr>
            <a:lvl9pPr marL="435340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6CC5A-AE4B-5042-8495-B5715C059A52}"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3570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06993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4"/>
            <a:ext cx="4114800" cy="6583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309564"/>
            <a:ext cx="12141200" cy="6583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35845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6CC5A-AE4B-5042-8495-B5715C059A52}"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76763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99"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399">
                <a:solidFill>
                  <a:schemeClr val="tx1">
                    <a:tint val="75000"/>
                  </a:schemeClr>
                </a:solidFill>
              </a:defRPr>
            </a:lvl1pPr>
            <a:lvl2pPr marL="544176" indent="0">
              <a:buNone/>
              <a:defRPr sz="2133">
                <a:solidFill>
                  <a:schemeClr val="tx1">
                    <a:tint val="75000"/>
                  </a:schemeClr>
                </a:solidFill>
              </a:defRPr>
            </a:lvl2pPr>
            <a:lvl3pPr marL="1088352" indent="0">
              <a:buNone/>
              <a:defRPr sz="1866">
                <a:solidFill>
                  <a:schemeClr val="tx1">
                    <a:tint val="75000"/>
                  </a:schemeClr>
                </a:solidFill>
              </a:defRPr>
            </a:lvl3pPr>
            <a:lvl4pPr marL="1632528" indent="0">
              <a:buNone/>
              <a:defRPr sz="1689">
                <a:solidFill>
                  <a:schemeClr val="tx1">
                    <a:tint val="75000"/>
                  </a:schemeClr>
                </a:solidFill>
              </a:defRPr>
            </a:lvl4pPr>
            <a:lvl5pPr marL="2176704" indent="0">
              <a:buNone/>
              <a:defRPr sz="1689">
                <a:solidFill>
                  <a:schemeClr val="tx1">
                    <a:tint val="75000"/>
                  </a:schemeClr>
                </a:solidFill>
              </a:defRPr>
            </a:lvl5pPr>
            <a:lvl6pPr marL="2720879" indent="0">
              <a:buNone/>
              <a:defRPr sz="1689">
                <a:solidFill>
                  <a:schemeClr val="tx1">
                    <a:tint val="75000"/>
                  </a:schemeClr>
                </a:solidFill>
              </a:defRPr>
            </a:lvl6pPr>
            <a:lvl7pPr marL="3265055" indent="0">
              <a:buNone/>
              <a:defRPr sz="1689">
                <a:solidFill>
                  <a:schemeClr val="tx1">
                    <a:tint val="75000"/>
                  </a:schemeClr>
                </a:solidFill>
              </a:defRPr>
            </a:lvl7pPr>
            <a:lvl8pPr marL="3809231" indent="0">
              <a:buNone/>
              <a:defRPr sz="1689">
                <a:solidFill>
                  <a:schemeClr val="tx1">
                    <a:tint val="75000"/>
                  </a:schemeClr>
                </a:solidFill>
              </a:defRPr>
            </a:lvl8pPr>
            <a:lvl9pPr marL="4353407" indent="0">
              <a:buNone/>
              <a:defRPr sz="168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6CC5A-AE4B-5042-8495-B5715C059A52}"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079701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800226"/>
            <a:ext cx="8128000" cy="5092700"/>
          </a:xfrm>
        </p:spPr>
        <p:txBody>
          <a:bodyPr/>
          <a:lstStyle>
            <a:lvl1pPr>
              <a:defRPr sz="3377"/>
            </a:lvl1pPr>
            <a:lvl2pPr>
              <a:defRPr sz="2844"/>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45600" y="1800226"/>
            <a:ext cx="8128000" cy="5092700"/>
          </a:xfrm>
        </p:spPr>
        <p:txBody>
          <a:bodyPr/>
          <a:lstStyle>
            <a:lvl1pPr>
              <a:defRPr sz="3377"/>
            </a:lvl1pPr>
            <a:lvl2pPr>
              <a:defRPr sz="2844"/>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6CC5A-AE4B-5042-8495-B5715C059A52}"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226298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844" b="1"/>
            </a:lvl1pPr>
            <a:lvl2pPr marL="544176" indent="0">
              <a:buNone/>
              <a:defRPr sz="2399" b="1"/>
            </a:lvl2pPr>
            <a:lvl3pPr marL="1088352" indent="0">
              <a:buNone/>
              <a:defRPr sz="2133" b="1"/>
            </a:lvl3pPr>
            <a:lvl4pPr marL="1632528" indent="0">
              <a:buNone/>
              <a:defRPr sz="1866" b="1"/>
            </a:lvl4pPr>
            <a:lvl5pPr marL="2176704" indent="0">
              <a:buNone/>
              <a:defRPr sz="1866" b="1"/>
            </a:lvl5pPr>
            <a:lvl6pPr marL="2720879" indent="0">
              <a:buNone/>
              <a:defRPr sz="1866" b="1"/>
            </a:lvl6pPr>
            <a:lvl7pPr marL="3265055" indent="0">
              <a:buNone/>
              <a:defRPr sz="1866" b="1"/>
            </a:lvl7pPr>
            <a:lvl8pPr marL="3809231" indent="0">
              <a:buNone/>
              <a:defRPr sz="1866" b="1"/>
            </a:lvl8pPr>
            <a:lvl9pPr marL="4353407" indent="0">
              <a:buNone/>
              <a:defRPr sz="1866"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44"/>
            </a:lvl1pPr>
            <a:lvl2pPr>
              <a:defRPr sz="2399"/>
            </a:lvl2pPr>
            <a:lvl3pPr>
              <a:defRPr sz="2133"/>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844" b="1"/>
            </a:lvl1pPr>
            <a:lvl2pPr marL="544176" indent="0">
              <a:buNone/>
              <a:defRPr sz="2399" b="1"/>
            </a:lvl2pPr>
            <a:lvl3pPr marL="1088352" indent="0">
              <a:buNone/>
              <a:defRPr sz="2133" b="1"/>
            </a:lvl3pPr>
            <a:lvl4pPr marL="1632528" indent="0">
              <a:buNone/>
              <a:defRPr sz="1866" b="1"/>
            </a:lvl4pPr>
            <a:lvl5pPr marL="2176704" indent="0">
              <a:buNone/>
              <a:defRPr sz="1866" b="1"/>
            </a:lvl5pPr>
            <a:lvl6pPr marL="2720879" indent="0">
              <a:buNone/>
              <a:defRPr sz="1866" b="1"/>
            </a:lvl6pPr>
            <a:lvl7pPr marL="3265055" indent="0">
              <a:buNone/>
              <a:defRPr sz="1866" b="1"/>
            </a:lvl7pPr>
            <a:lvl8pPr marL="3809231" indent="0">
              <a:buNone/>
              <a:defRPr sz="1866" b="1"/>
            </a:lvl8pPr>
            <a:lvl9pPr marL="4353407" indent="0">
              <a:buNone/>
              <a:defRPr sz="1866"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844"/>
            </a:lvl1pPr>
            <a:lvl2pPr>
              <a:defRPr sz="2399"/>
            </a:lvl2pPr>
            <a:lvl3pPr>
              <a:defRPr sz="2133"/>
            </a:lvl3pPr>
            <a:lvl4pPr>
              <a:defRPr sz="1866"/>
            </a:lvl4pPr>
            <a:lvl5pPr>
              <a:defRPr sz="1866"/>
            </a:lvl5pPr>
            <a:lvl6pPr>
              <a:defRPr sz="1866"/>
            </a:lvl6pPr>
            <a:lvl7pPr>
              <a:defRPr sz="1866"/>
            </a:lvl7pPr>
            <a:lvl8pPr>
              <a:defRPr sz="1866"/>
            </a:lvl8pPr>
            <a:lvl9pPr>
              <a:defRPr sz="18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6CC5A-AE4B-5042-8495-B5715C059A52}"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52922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6CC5A-AE4B-5042-8495-B5715C059A52}"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351075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6CC5A-AE4B-5042-8495-B5715C059A52}"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996500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1"/>
            <a:ext cx="4011084" cy="1162050"/>
          </a:xfrm>
        </p:spPr>
        <p:txBody>
          <a:bodyPr anchor="b"/>
          <a:lstStyle>
            <a:lvl1pPr algn="l">
              <a:defRPr sz="2399"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3821"/>
            </a:lvl1pPr>
            <a:lvl2pPr>
              <a:defRPr sz="3377"/>
            </a:lvl2pPr>
            <a:lvl3pPr>
              <a:defRPr sz="2844"/>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1063"/>
          </a:xfrm>
        </p:spPr>
        <p:txBody>
          <a:bodyPr/>
          <a:lstStyle>
            <a:lvl1pPr marL="0" indent="0">
              <a:buNone/>
              <a:defRPr sz="1689"/>
            </a:lvl1pPr>
            <a:lvl2pPr marL="544176" indent="0">
              <a:buNone/>
              <a:defRPr sz="1422"/>
            </a:lvl2pPr>
            <a:lvl3pPr marL="1088352" indent="0">
              <a:buNone/>
              <a:defRPr sz="1155"/>
            </a:lvl3pPr>
            <a:lvl4pPr marL="1632528" indent="0">
              <a:buNone/>
              <a:defRPr sz="1066"/>
            </a:lvl4pPr>
            <a:lvl5pPr marL="2176704" indent="0">
              <a:buNone/>
              <a:defRPr sz="1066"/>
            </a:lvl5pPr>
            <a:lvl6pPr marL="2720879" indent="0">
              <a:buNone/>
              <a:defRPr sz="1066"/>
            </a:lvl6pPr>
            <a:lvl7pPr marL="3265055" indent="0">
              <a:buNone/>
              <a:defRPr sz="1066"/>
            </a:lvl7pPr>
            <a:lvl8pPr marL="3809231" indent="0">
              <a:buNone/>
              <a:defRPr sz="1066"/>
            </a:lvl8pPr>
            <a:lvl9pPr marL="4353407" indent="0">
              <a:buNone/>
              <a:defRPr sz="1066"/>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94181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399"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a:lstStyle>
            <a:lvl1pPr marL="0" indent="0">
              <a:buNone/>
              <a:defRPr sz="3821"/>
            </a:lvl1pPr>
            <a:lvl2pPr marL="544176" indent="0">
              <a:buNone/>
              <a:defRPr sz="3377"/>
            </a:lvl2pPr>
            <a:lvl3pPr marL="1088352" indent="0">
              <a:buNone/>
              <a:defRPr sz="2844"/>
            </a:lvl3pPr>
            <a:lvl4pPr marL="1632528" indent="0">
              <a:buNone/>
              <a:defRPr sz="2399"/>
            </a:lvl4pPr>
            <a:lvl5pPr marL="2176704" indent="0">
              <a:buNone/>
              <a:defRPr sz="2399"/>
            </a:lvl5pPr>
            <a:lvl6pPr marL="2720879" indent="0">
              <a:buNone/>
              <a:defRPr sz="2399"/>
            </a:lvl6pPr>
            <a:lvl7pPr marL="3265055" indent="0">
              <a:buNone/>
              <a:defRPr sz="2399"/>
            </a:lvl7pPr>
            <a:lvl8pPr marL="3809231" indent="0">
              <a:buNone/>
              <a:defRPr sz="2399"/>
            </a:lvl8pPr>
            <a:lvl9pPr marL="4353407" indent="0">
              <a:buNone/>
              <a:defRPr sz="2399"/>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89"/>
            </a:lvl1pPr>
            <a:lvl2pPr marL="544176" indent="0">
              <a:buNone/>
              <a:defRPr sz="1422"/>
            </a:lvl2pPr>
            <a:lvl3pPr marL="1088352" indent="0">
              <a:buNone/>
              <a:defRPr sz="1155"/>
            </a:lvl3pPr>
            <a:lvl4pPr marL="1632528" indent="0">
              <a:buNone/>
              <a:defRPr sz="1066"/>
            </a:lvl4pPr>
            <a:lvl5pPr marL="2176704" indent="0">
              <a:buNone/>
              <a:defRPr sz="1066"/>
            </a:lvl5pPr>
            <a:lvl6pPr marL="2720879" indent="0">
              <a:buNone/>
              <a:defRPr sz="1066"/>
            </a:lvl6pPr>
            <a:lvl7pPr marL="3265055" indent="0">
              <a:buNone/>
              <a:defRPr sz="1066"/>
            </a:lvl7pPr>
            <a:lvl8pPr marL="3809231" indent="0">
              <a:buNone/>
              <a:defRPr sz="1066"/>
            </a:lvl8pPr>
            <a:lvl9pPr marL="4353407" indent="0">
              <a:buNone/>
              <a:defRPr sz="1066"/>
            </a:lvl9pPr>
          </a:lstStyle>
          <a:p>
            <a:pPr lvl="0"/>
            <a:r>
              <a:rPr lang="en-US"/>
              <a:t>Click to edit Master text styles</a:t>
            </a:r>
          </a:p>
        </p:txBody>
      </p:sp>
      <p:sp>
        <p:nvSpPr>
          <p:cNvPr id="5" name="Date Placeholder 4"/>
          <p:cNvSpPr>
            <a:spLocks noGrp="1"/>
          </p:cNvSpPr>
          <p:nvPr>
            <p:ph type="dt" sz="half" idx="10"/>
          </p:nvPr>
        </p:nvSpPr>
        <p:spPr/>
        <p:txBody>
          <a:bodyPr/>
          <a:lstStyle/>
          <a:p>
            <a:fld id="{5766CC5A-AE4B-5042-8495-B5715C059A52}"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CC1EE2-62C9-7045-B0E4-BBBAAA0B13FB}" type="slidenum">
              <a:rPr lang="en-US" smtClean="0"/>
              <a:t>‹#›</a:t>
            </a:fld>
            <a:endParaRPr lang="en-US"/>
          </a:p>
        </p:txBody>
      </p:sp>
    </p:spTree>
    <p:extLst>
      <p:ext uri="{BB962C8B-B14F-4D97-AF65-F5344CB8AC3E}">
        <p14:creationId xmlns:p14="http://schemas.microsoft.com/office/powerpoint/2010/main" val="1366057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22466" tIns="61233" rIns="122466" bIns="61233"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122466" tIns="61233" rIns="122466" bIns="6123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122466" tIns="61233" rIns="122466" bIns="61233" rtlCol="0" anchor="ctr"/>
          <a:lstStyle>
            <a:lvl1pPr algn="l">
              <a:defRPr sz="1422">
                <a:solidFill>
                  <a:schemeClr val="tx1">
                    <a:tint val="75000"/>
                  </a:schemeClr>
                </a:solidFill>
              </a:defRPr>
            </a:lvl1pPr>
          </a:lstStyle>
          <a:p>
            <a:fld id="{5766CC5A-AE4B-5042-8495-B5715C059A52}" type="datetimeFigureOut">
              <a:rPr lang="en-US" smtClean="0"/>
              <a:t>10/9/2025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122466" tIns="61233" rIns="122466" bIns="61233"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122466" tIns="61233" rIns="122466" bIns="61233" rtlCol="0" anchor="ctr"/>
          <a:lstStyle>
            <a:lvl1pPr algn="r">
              <a:defRPr sz="1422">
                <a:solidFill>
                  <a:schemeClr val="tx1">
                    <a:tint val="75000"/>
                  </a:schemeClr>
                </a:solidFill>
              </a:defRPr>
            </a:lvl1pPr>
          </a:lstStyle>
          <a:p>
            <a:fld id="{CACC1EE2-62C9-7045-B0E4-BBBAAA0B13FB}" type="slidenum">
              <a:rPr lang="en-US" smtClean="0"/>
              <a:t>‹#›</a:t>
            </a:fld>
            <a:endParaRPr lang="en-US"/>
          </a:p>
        </p:txBody>
      </p:sp>
    </p:spTree>
    <p:extLst>
      <p:ext uri="{BB962C8B-B14F-4D97-AF65-F5344CB8AC3E}">
        <p14:creationId xmlns:p14="http://schemas.microsoft.com/office/powerpoint/2010/main" val="1109321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544176" rtl="0" eaLnBrk="1" latinLnBrk="0" hangingPunct="1">
        <a:spcBef>
          <a:spcPct val="0"/>
        </a:spcBef>
        <a:buNone/>
        <a:defRPr sz="5243" kern="1200">
          <a:solidFill>
            <a:schemeClr val="tx1"/>
          </a:solidFill>
          <a:latin typeface="+mj-lt"/>
          <a:ea typeface="+mj-ea"/>
          <a:cs typeface="+mj-cs"/>
        </a:defRPr>
      </a:lvl1pPr>
    </p:titleStyle>
    <p:bodyStyle>
      <a:lvl1pPr marL="408132" indent="-408132" algn="l" defTabSz="544176" rtl="0" eaLnBrk="1" latinLnBrk="0" hangingPunct="1">
        <a:spcBef>
          <a:spcPct val="20000"/>
        </a:spcBef>
        <a:buFont typeface="Arial"/>
        <a:buChar char="•"/>
        <a:defRPr sz="3821" kern="1200">
          <a:solidFill>
            <a:schemeClr val="tx1"/>
          </a:solidFill>
          <a:latin typeface="+mn-lt"/>
          <a:ea typeface="+mn-ea"/>
          <a:cs typeface="+mn-cs"/>
        </a:defRPr>
      </a:lvl1pPr>
      <a:lvl2pPr marL="884286" indent="-340110" algn="l" defTabSz="544176" rtl="0" eaLnBrk="1" latinLnBrk="0" hangingPunct="1">
        <a:spcBef>
          <a:spcPct val="20000"/>
        </a:spcBef>
        <a:buFont typeface="Arial"/>
        <a:buChar char="–"/>
        <a:defRPr sz="3377" kern="1200">
          <a:solidFill>
            <a:schemeClr val="tx1"/>
          </a:solidFill>
          <a:latin typeface="+mn-lt"/>
          <a:ea typeface="+mn-ea"/>
          <a:cs typeface="+mn-cs"/>
        </a:defRPr>
      </a:lvl2pPr>
      <a:lvl3pPr marL="1360440" indent="-272088" algn="l" defTabSz="544176" rtl="0" eaLnBrk="1" latinLnBrk="0" hangingPunct="1">
        <a:spcBef>
          <a:spcPct val="20000"/>
        </a:spcBef>
        <a:buFont typeface="Arial"/>
        <a:buChar char="•"/>
        <a:defRPr sz="2844" kern="1200">
          <a:solidFill>
            <a:schemeClr val="tx1"/>
          </a:solidFill>
          <a:latin typeface="+mn-lt"/>
          <a:ea typeface="+mn-ea"/>
          <a:cs typeface="+mn-cs"/>
        </a:defRPr>
      </a:lvl3pPr>
      <a:lvl4pPr marL="1904616" indent="-272088" algn="l" defTabSz="544176" rtl="0" eaLnBrk="1" latinLnBrk="0" hangingPunct="1">
        <a:spcBef>
          <a:spcPct val="20000"/>
        </a:spcBef>
        <a:buFont typeface="Arial"/>
        <a:buChar char="–"/>
        <a:defRPr sz="2399" kern="1200">
          <a:solidFill>
            <a:schemeClr val="tx1"/>
          </a:solidFill>
          <a:latin typeface="+mn-lt"/>
          <a:ea typeface="+mn-ea"/>
          <a:cs typeface="+mn-cs"/>
        </a:defRPr>
      </a:lvl4pPr>
      <a:lvl5pPr marL="2448792" indent="-272088" algn="l" defTabSz="544176" rtl="0" eaLnBrk="1" latinLnBrk="0" hangingPunct="1">
        <a:spcBef>
          <a:spcPct val="20000"/>
        </a:spcBef>
        <a:buFont typeface="Arial"/>
        <a:buChar char="»"/>
        <a:defRPr sz="2399" kern="1200">
          <a:solidFill>
            <a:schemeClr val="tx1"/>
          </a:solidFill>
          <a:latin typeface="+mn-lt"/>
          <a:ea typeface="+mn-ea"/>
          <a:cs typeface="+mn-cs"/>
        </a:defRPr>
      </a:lvl5pPr>
      <a:lvl6pPr marL="2992967" indent="-272088" algn="l" defTabSz="544176" rtl="0" eaLnBrk="1" latinLnBrk="0" hangingPunct="1">
        <a:spcBef>
          <a:spcPct val="20000"/>
        </a:spcBef>
        <a:buFont typeface="Arial"/>
        <a:buChar char="•"/>
        <a:defRPr sz="2399" kern="1200">
          <a:solidFill>
            <a:schemeClr val="tx1"/>
          </a:solidFill>
          <a:latin typeface="+mn-lt"/>
          <a:ea typeface="+mn-ea"/>
          <a:cs typeface="+mn-cs"/>
        </a:defRPr>
      </a:lvl6pPr>
      <a:lvl7pPr marL="3537143" indent="-272088" algn="l" defTabSz="544176" rtl="0" eaLnBrk="1" latinLnBrk="0" hangingPunct="1">
        <a:spcBef>
          <a:spcPct val="20000"/>
        </a:spcBef>
        <a:buFont typeface="Arial"/>
        <a:buChar char="•"/>
        <a:defRPr sz="2399" kern="1200">
          <a:solidFill>
            <a:schemeClr val="tx1"/>
          </a:solidFill>
          <a:latin typeface="+mn-lt"/>
          <a:ea typeface="+mn-ea"/>
          <a:cs typeface="+mn-cs"/>
        </a:defRPr>
      </a:lvl7pPr>
      <a:lvl8pPr marL="4081319" indent="-272088" algn="l" defTabSz="544176" rtl="0" eaLnBrk="1" latinLnBrk="0" hangingPunct="1">
        <a:spcBef>
          <a:spcPct val="20000"/>
        </a:spcBef>
        <a:buFont typeface="Arial"/>
        <a:buChar char="•"/>
        <a:defRPr sz="2399" kern="1200">
          <a:solidFill>
            <a:schemeClr val="tx1"/>
          </a:solidFill>
          <a:latin typeface="+mn-lt"/>
          <a:ea typeface="+mn-ea"/>
          <a:cs typeface="+mn-cs"/>
        </a:defRPr>
      </a:lvl8pPr>
      <a:lvl9pPr marL="4625495" indent="-272088" algn="l" defTabSz="544176" rtl="0" eaLnBrk="1" latinLnBrk="0" hangingPunct="1">
        <a:spcBef>
          <a:spcPct val="20000"/>
        </a:spcBef>
        <a:buFont typeface="Arial"/>
        <a:buChar char="•"/>
        <a:defRPr sz="2399" kern="1200">
          <a:solidFill>
            <a:schemeClr val="tx1"/>
          </a:solidFill>
          <a:latin typeface="+mn-lt"/>
          <a:ea typeface="+mn-ea"/>
          <a:cs typeface="+mn-cs"/>
        </a:defRPr>
      </a:lvl9pPr>
    </p:bodyStyle>
    <p:otherStyle>
      <a:defPPr>
        <a:defRPr lang="en-US"/>
      </a:defPPr>
      <a:lvl1pPr marL="0" algn="l" defTabSz="544176" rtl="0" eaLnBrk="1" latinLnBrk="0" hangingPunct="1">
        <a:defRPr sz="2133" kern="1200">
          <a:solidFill>
            <a:schemeClr val="tx1"/>
          </a:solidFill>
          <a:latin typeface="+mn-lt"/>
          <a:ea typeface="+mn-ea"/>
          <a:cs typeface="+mn-cs"/>
        </a:defRPr>
      </a:lvl1pPr>
      <a:lvl2pPr marL="544176" algn="l" defTabSz="544176" rtl="0" eaLnBrk="1" latinLnBrk="0" hangingPunct="1">
        <a:defRPr sz="2133" kern="1200">
          <a:solidFill>
            <a:schemeClr val="tx1"/>
          </a:solidFill>
          <a:latin typeface="+mn-lt"/>
          <a:ea typeface="+mn-ea"/>
          <a:cs typeface="+mn-cs"/>
        </a:defRPr>
      </a:lvl2pPr>
      <a:lvl3pPr marL="1088352" algn="l" defTabSz="544176" rtl="0" eaLnBrk="1" latinLnBrk="0" hangingPunct="1">
        <a:defRPr sz="2133" kern="1200">
          <a:solidFill>
            <a:schemeClr val="tx1"/>
          </a:solidFill>
          <a:latin typeface="+mn-lt"/>
          <a:ea typeface="+mn-ea"/>
          <a:cs typeface="+mn-cs"/>
        </a:defRPr>
      </a:lvl3pPr>
      <a:lvl4pPr marL="1632528" algn="l" defTabSz="544176" rtl="0" eaLnBrk="1" latinLnBrk="0" hangingPunct="1">
        <a:defRPr sz="2133" kern="1200">
          <a:solidFill>
            <a:schemeClr val="tx1"/>
          </a:solidFill>
          <a:latin typeface="+mn-lt"/>
          <a:ea typeface="+mn-ea"/>
          <a:cs typeface="+mn-cs"/>
        </a:defRPr>
      </a:lvl4pPr>
      <a:lvl5pPr marL="2176704" algn="l" defTabSz="544176" rtl="0" eaLnBrk="1" latinLnBrk="0" hangingPunct="1">
        <a:defRPr sz="2133" kern="1200">
          <a:solidFill>
            <a:schemeClr val="tx1"/>
          </a:solidFill>
          <a:latin typeface="+mn-lt"/>
          <a:ea typeface="+mn-ea"/>
          <a:cs typeface="+mn-cs"/>
        </a:defRPr>
      </a:lvl5pPr>
      <a:lvl6pPr marL="2720879" algn="l" defTabSz="544176" rtl="0" eaLnBrk="1" latinLnBrk="0" hangingPunct="1">
        <a:defRPr sz="2133" kern="1200">
          <a:solidFill>
            <a:schemeClr val="tx1"/>
          </a:solidFill>
          <a:latin typeface="+mn-lt"/>
          <a:ea typeface="+mn-ea"/>
          <a:cs typeface="+mn-cs"/>
        </a:defRPr>
      </a:lvl6pPr>
      <a:lvl7pPr marL="3265055" algn="l" defTabSz="544176" rtl="0" eaLnBrk="1" latinLnBrk="0" hangingPunct="1">
        <a:defRPr sz="2133" kern="1200">
          <a:solidFill>
            <a:schemeClr val="tx1"/>
          </a:solidFill>
          <a:latin typeface="+mn-lt"/>
          <a:ea typeface="+mn-ea"/>
          <a:cs typeface="+mn-cs"/>
        </a:defRPr>
      </a:lvl7pPr>
      <a:lvl8pPr marL="3809231" algn="l" defTabSz="544176" rtl="0" eaLnBrk="1" latinLnBrk="0" hangingPunct="1">
        <a:defRPr sz="2133" kern="1200">
          <a:solidFill>
            <a:schemeClr val="tx1"/>
          </a:solidFill>
          <a:latin typeface="+mn-lt"/>
          <a:ea typeface="+mn-ea"/>
          <a:cs typeface="+mn-cs"/>
        </a:defRPr>
      </a:lvl8pPr>
      <a:lvl9pPr marL="4353407" algn="l" defTabSz="544176"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policy.illinoisstate.edu/health-safety/general/5-1-13/" TargetMode="External"/><Relationship Id="rId3" Type="http://schemas.openxmlformats.org/officeDocument/2006/relationships/image" Target="../media/image1.jpeg"/><Relationship Id="rId7" Type="http://schemas.openxmlformats.org/officeDocument/2006/relationships/hyperlink" Target="https://illinoisstate.prevent.zon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Orientation/2024-2025/deanofstudents.illinoisstate.edu/conduct/code"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ilstu-advocate.symplicity.com/public_report/index.php/pid366287?"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hyperlink" Target="https://redbirdlife.illinoisstate.edu/" TargetMode="External"/><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3.sv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hyperlink" Target="../../../Orientation/2024-2025/bonestudentcenter.illinoisstate.edu/scheduling" TargetMode="Externa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Orientation/2024-2025/conferences.illinoisstate.edu/scheduling" TargetMode="Externa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deanofstudents.illinoisstate.edu/services/student-navigator/"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7.png"/><Relationship Id="rId4" Type="http://schemas.openxmlformats.org/officeDocument/2006/relationships/image" Target="../media/image3.sv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eg"/><Relationship Id="rId7" Type="http://schemas.openxmlformats.org/officeDocument/2006/relationships/hyperlink" Target="../../../Orientation/2024-2025/policy.illinoisstate.ed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Orientation/2024-2025/deanofstudents.illinoisstate.edu/involvement/organizations/policie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Orientation/2024-2025/deanofstudents.illinoisstate.edu/involvement/organizations/policies" TargetMode="Externa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Orientation/2024-2025/deanofstudents.illinoisstate.edu/conduct/code" TargetMode="Externa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80E134C-8ECF-147D-971F-F8A811035C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55106" y="5538489"/>
            <a:ext cx="3732390" cy="1189699"/>
          </a:xfrm>
          <a:prstGeom prst="rect">
            <a:avLst/>
          </a:prstGeom>
        </p:spPr>
      </p:pic>
      <p:sp>
        <p:nvSpPr>
          <p:cNvPr id="6" name="Title 3">
            <a:extLst>
              <a:ext uri="{FF2B5EF4-FFF2-40B4-BE49-F238E27FC236}">
                <a16:creationId xmlns:a16="http://schemas.microsoft.com/office/drawing/2014/main" id="{AD56ABA6-D205-F8B7-0193-46DE9B275F47}"/>
              </a:ext>
            </a:extLst>
          </p:cNvPr>
          <p:cNvSpPr txBox="1">
            <a:spLocks/>
          </p:cNvSpPr>
          <p:nvPr/>
        </p:nvSpPr>
        <p:spPr>
          <a:xfrm>
            <a:off x="632959" y="631082"/>
            <a:ext cx="7820576" cy="2867898"/>
          </a:xfrm>
          <a:prstGeom prst="rect">
            <a:avLst/>
          </a:prstGeom>
        </p:spPr>
        <p:txBody>
          <a:bodyPr vert="horz" lIns="122466" tIns="61233" rIns="122466" bIns="61233" rtlCol="0" anchor="t">
            <a:noAutofit/>
          </a:bodyPr>
          <a:lstStyle>
            <a:lvl1pPr algn="ctr" defTabSz="544176" rtl="0" eaLnBrk="1" latinLnBrk="0" hangingPunct="1">
              <a:spcBef>
                <a:spcPct val="0"/>
              </a:spcBef>
              <a:buNone/>
              <a:defRPr sz="5243" kern="1200">
                <a:solidFill>
                  <a:schemeClr val="tx1"/>
                </a:solidFill>
                <a:latin typeface="+mj-lt"/>
                <a:ea typeface="+mj-ea"/>
                <a:cs typeface="+mj-cs"/>
              </a:defRPr>
            </a:lvl1pPr>
          </a:lstStyle>
          <a:p>
            <a:r>
              <a:rPr lang="en-US" sz="7200" b="1" dirty="0">
                <a:solidFill>
                  <a:schemeClr val="bg1"/>
                </a:solidFill>
                <a:latin typeface="Rockwell" panose="02060603020205020403" pitchFamily="18" charset="0"/>
                <a:ea typeface="Impact" charset="0"/>
                <a:cs typeface="Impact" charset="0"/>
              </a:rPr>
              <a:t>RSO Orientation</a:t>
            </a:r>
          </a:p>
          <a:p>
            <a:r>
              <a:rPr lang="en-US" sz="7200" b="1" dirty="0">
                <a:solidFill>
                  <a:schemeClr val="bg1"/>
                </a:solidFill>
                <a:latin typeface="Rockwell"/>
                <a:ea typeface="Impact" charset="0"/>
                <a:cs typeface="Impact" charset="0"/>
              </a:rPr>
              <a:t>2025-2026</a:t>
            </a:r>
            <a:endParaRPr lang="en-US" sz="7200" dirty="0">
              <a:solidFill>
                <a:schemeClr val="bg1"/>
              </a:solidFill>
              <a:latin typeface="Rockwell" panose="02060603020205020403" pitchFamily="18" charset="0"/>
              <a:ea typeface="Impact" charset="0"/>
              <a:cs typeface="Impact" charset="0"/>
            </a:endParaRPr>
          </a:p>
        </p:txBody>
      </p:sp>
      <p:sp>
        <p:nvSpPr>
          <p:cNvPr id="3" name="object 12">
            <a:extLst>
              <a:ext uri="{FF2B5EF4-FFF2-40B4-BE49-F238E27FC236}">
                <a16:creationId xmlns:a16="http://schemas.microsoft.com/office/drawing/2014/main" id="{876090C2-7801-E064-91C6-14480700A636}"/>
              </a:ext>
            </a:extLst>
          </p:cNvPr>
          <p:cNvSpPr/>
          <p:nvPr/>
        </p:nvSpPr>
        <p:spPr>
          <a:xfrm>
            <a:off x="8920479" y="0"/>
            <a:ext cx="3271520" cy="3383279"/>
          </a:xfrm>
          <a:prstGeom prst="rect">
            <a:avLst/>
          </a:prstGeom>
          <a:blipFill>
            <a:blip r:embed="rId6" cstate="print"/>
            <a:stretch>
              <a:fillRect/>
            </a:stretch>
          </a:blipFill>
        </p:spPr>
        <p:txBody>
          <a:bodyPr wrap="square" lIns="0" tIns="0" rIns="0" bIns="0" rtlCol="0"/>
          <a:lstStyle/>
          <a:p>
            <a:endParaRPr/>
          </a:p>
        </p:txBody>
      </p:sp>
      <p:sp>
        <p:nvSpPr>
          <p:cNvPr id="4" name="object 7">
            <a:extLst>
              <a:ext uri="{FF2B5EF4-FFF2-40B4-BE49-F238E27FC236}">
                <a16:creationId xmlns:a16="http://schemas.microsoft.com/office/drawing/2014/main" id="{5B5441E6-53E9-E2E7-4E30-FA681D848D73}"/>
              </a:ext>
            </a:extLst>
          </p:cNvPr>
          <p:cNvSpPr/>
          <p:nvPr/>
        </p:nvSpPr>
        <p:spPr>
          <a:xfrm>
            <a:off x="1" y="2985796"/>
            <a:ext cx="3200400" cy="3872111"/>
          </a:xfrm>
          <a:prstGeom prst="rect">
            <a:avLst/>
          </a:prstGeom>
          <a:blipFill>
            <a:blip r:embed="rId7"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357271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9258736" y="6108913"/>
            <a:ext cx="2695140" cy="740260"/>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56127" y="80667"/>
            <a:ext cx="104797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dirty="0">
                <a:ln>
                  <a:noFill/>
                </a:ln>
                <a:solidFill>
                  <a:prstClr val="white"/>
                </a:solidFill>
                <a:effectLst/>
                <a:uLnTx/>
                <a:uFillTx/>
                <a:latin typeface="Rockwell" panose="02060603020205020403" pitchFamily="18" charset="0"/>
                <a:ea typeface="Impact" charset="0"/>
                <a:cs typeface="Impact" charset="0"/>
              </a:rPr>
              <a:t>Code of Student Conduct</a:t>
            </a:r>
          </a:p>
        </p:txBody>
      </p:sp>
      <p:sp>
        <p:nvSpPr>
          <p:cNvPr id="3" name="TextBox 2">
            <a:extLst>
              <a:ext uri="{FF2B5EF4-FFF2-40B4-BE49-F238E27FC236}">
                <a16:creationId xmlns:a16="http://schemas.microsoft.com/office/drawing/2014/main" id="{E807D713-14A3-228C-4DF0-6112DD4B4FDB}"/>
              </a:ext>
            </a:extLst>
          </p:cNvPr>
          <p:cNvSpPr txBox="1"/>
          <p:nvPr/>
        </p:nvSpPr>
        <p:spPr>
          <a:xfrm>
            <a:off x="3130920" y="1035538"/>
            <a:ext cx="5930153" cy="646331"/>
          </a:xfrm>
          <a:prstGeom prst="rect">
            <a:avLst/>
          </a:prstGeom>
          <a:noFill/>
        </p:spPr>
        <p:txBody>
          <a:bodyPr wrap="square" rtlCol="0">
            <a:spAutoFit/>
          </a:bodyPr>
          <a:lstStyle/>
          <a:p>
            <a:pPr algn="ctr"/>
            <a:r>
              <a:rPr lang="en-US" sz="3600" b="1" i="1" dirty="0">
                <a:solidFill>
                  <a:schemeClr val="bg1"/>
                </a:solidFill>
              </a:rPr>
              <a:t>Hazing</a:t>
            </a:r>
          </a:p>
        </p:txBody>
      </p:sp>
      <p:sp>
        <p:nvSpPr>
          <p:cNvPr id="4" name="TextBox 3">
            <a:extLst>
              <a:ext uri="{FF2B5EF4-FFF2-40B4-BE49-F238E27FC236}">
                <a16:creationId xmlns:a16="http://schemas.microsoft.com/office/drawing/2014/main" id="{12A9FB14-AA33-5A67-E062-BD52AA2517A4}"/>
              </a:ext>
            </a:extLst>
          </p:cNvPr>
          <p:cNvSpPr txBox="1"/>
          <p:nvPr/>
        </p:nvSpPr>
        <p:spPr>
          <a:xfrm>
            <a:off x="2362198" y="6479043"/>
            <a:ext cx="7467600" cy="400110"/>
          </a:xfrm>
          <a:prstGeom prst="rect">
            <a:avLst/>
          </a:prstGeom>
          <a:noFill/>
        </p:spPr>
        <p:txBody>
          <a:bodyPr wrap="square" rtlCol="0">
            <a:spAutoFit/>
          </a:bodyPr>
          <a:lstStyle/>
          <a:p>
            <a:pPr algn="ctr"/>
            <a:r>
              <a:rPr lang="en-US" sz="2000"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deanofstudents.illinoisstate.edu/conduct/code </a:t>
            </a:r>
            <a:endParaRPr lang="en-US" sz="2000" dirty="0">
              <a:solidFill>
                <a:schemeClr val="bg1"/>
              </a:solidFill>
              <a:latin typeface="Rockwell" panose="02060603020205020403" pitchFamily="18" charset="0"/>
            </a:endParaRPr>
          </a:p>
        </p:txBody>
      </p:sp>
      <p:sp>
        <p:nvSpPr>
          <p:cNvPr id="9" name="TextBox 8">
            <a:extLst>
              <a:ext uri="{FF2B5EF4-FFF2-40B4-BE49-F238E27FC236}">
                <a16:creationId xmlns:a16="http://schemas.microsoft.com/office/drawing/2014/main" id="{37306498-9D6E-375F-7BCB-9EFD6D1372C3}"/>
              </a:ext>
            </a:extLst>
          </p:cNvPr>
          <p:cNvSpPr txBox="1"/>
          <p:nvPr/>
        </p:nvSpPr>
        <p:spPr>
          <a:xfrm>
            <a:off x="856127" y="1675649"/>
            <a:ext cx="10915649" cy="375552"/>
          </a:xfrm>
          <a:prstGeom prst="rect">
            <a:avLst/>
          </a:prstGeom>
          <a:solidFill>
            <a:srgbClr val="C00000"/>
          </a:solidFill>
          <a:ln w="44450">
            <a:solidFill>
              <a:schemeClr val="bg1"/>
            </a:solidFill>
          </a:ln>
        </p:spPr>
        <p:txBody>
          <a:bodyPr wrap="square" lIns="91440" tIns="45720" rIns="91440" bIns="45720" rtlCol="0" anchor="t">
            <a:spAutoFit/>
          </a:bodyPr>
          <a:lstStyle/>
          <a:p>
            <a:pPr algn="ctr">
              <a:lnSpc>
                <a:spcPct val="107000"/>
              </a:lnSpc>
              <a:spcAft>
                <a:spcPts val="800"/>
              </a:spcAft>
            </a:pPr>
            <a:r>
              <a:rPr lang="en-US" dirty="0">
                <a:solidFill>
                  <a:schemeClr val="bg1"/>
                </a:solidFill>
                <a:latin typeface="Chaparral Pro" panose="02060503040505020203"/>
                <a:ea typeface="Calibri" panose="020F0502020204030204" pitchFamily="34" charset="0"/>
                <a:cs typeface="Times New Roman"/>
              </a:rPr>
              <a:t>RSO leaders and members should access the online training: </a:t>
            </a:r>
            <a:r>
              <a:rPr lang="en-US" dirty="0">
                <a:solidFill>
                  <a:srgbClr val="111BDF"/>
                </a:solidFill>
                <a:latin typeface="Chaparral Pro" panose="02060503040505020203"/>
                <a:ea typeface="Calibri" panose="020F0502020204030204" pitchFamily="34" charset="0"/>
                <a:cs typeface="Times New Roman"/>
                <a:hlinkClick r:id="rId7">
                  <a:extLst>
                    <a:ext uri="{A12FA001-AC4F-418D-AE19-62706E023703}">
                      <ahyp:hlinkClr xmlns:ahyp="http://schemas.microsoft.com/office/drawing/2018/hyperlinkcolor" val="tx"/>
                    </a:ext>
                  </a:extLst>
                </a:hlinkClick>
              </a:rPr>
              <a:t>Hazing Prevention 101: It’s Everyone’s Responsibility</a:t>
            </a:r>
            <a:endParaRPr lang="en-US" dirty="0">
              <a:solidFill>
                <a:srgbClr val="111BDF"/>
              </a:solidFill>
              <a:latin typeface="Chaparral Pro" panose="02060503040505020203"/>
              <a:ea typeface="Calibri" panose="020F0502020204030204" pitchFamily="34" charset="0"/>
              <a:cs typeface="Times New Roman"/>
            </a:endParaRPr>
          </a:p>
        </p:txBody>
      </p:sp>
      <p:sp>
        <p:nvSpPr>
          <p:cNvPr id="2" name="object 3">
            <a:extLst>
              <a:ext uri="{FF2B5EF4-FFF2-40B4-BE49-F238E27FC236}">
                <a16:creationId xmlns:a16="http://schemas.microsoft.com/office/drawing/2014/main" id="{1F0A5111-BA71-1F70-B133-377D8AB285DD}"/>
              </a:ext>
            </a:extLst>
          </p:cNvPr>
          <p:cNvSpPr txBox="1"/>
          <p:nvPr/>
        </p:nvSpPr>
        <p:spPr>
          <a:xfrm>
            <a:off x="276225" y="2143648"/>
            <a:ext cx="11915775" cy="3951082"/>
          </a:xfrm>
          <a:prstGeom prst="rect">
            <a:avLst/>
          </a:prstGeom>
        </p:spPr>
        <p:txBody>
          <a:bodyPr vert="horz" wrap="square" lIns="0" tIns="11430" rIns="0" bIns="0" rtlCol="0" anchor="t">
            <a:spAutoFit/>
          </a:bodyPr>
          <a:lstStyle/>
          <a:p>
            <a:r>
              <a:rPr lang="en-US" sz="1600" b="1" u="sng" spc="-10" dirty="0">
                <a:solidFill>
                  <a:schemeClr val="bg1"/>
                </a:solidFill>
                <a:uFill>
                  <a:solidFill>
                    <a:srgbClr val="000000"/>
                  </a:solidFill>
                </a:uFill>
                <a:latin typeface="Chaparral Pro" panose="02060503040505020203"/>
                <a:cs typeface="Century Gothic"/>
                <a:hlinkClick r:id="rId8">
                  <a:extLst>
                    <a:ext uri="{A12FA001-AC4F-418D-AE19-62706E023703}">
                      <ahyp:hlinkClr xmlns:ahyp="http://schemas.microsoft.com/office/drawing/2018/hyperlinkcolor" val="tx"/>
                    </a:ext>
                  </a:extLst>
                </a:hlinkClick>
              </a:rPr>
              <a:t>5.1.13 Anti-Hazing</a:t>
            </a:r>
            <a:endParaRPr sz="1600" b="1" dirty="0">
              <a:solidFill>
                <a:schemeClr val="bg1"/>
              </a:solidFill>
              <a:latin typeface="Chaparral Pro" panose="02060503040505020203"/>
              <a:cs typeface="Century Gothic"/>
            </a:endParaRPr>
          </a:p>
          <a:p>
            <a:r>
              <a:rPr sz="1600" spc="-10" dirty="0">
                <a:solidFill>
                  <a:schemeClr val="bg1"/>
                </a:solidFill>
                <a:latin typeface="Chaparral Pro" panose="02060503040505020203"/>
                <a:cs typeface="Century Gothic"/>
              </a:rPr>
              <a:t>V</a:t>
            </a:r>
            <a:r>
              <a:rPr sz="1600" spc="-225" dirty="0">
                <a:solidFill>
                  <a:schemeClr val="bg1"/>
                </a:solidFill>
                <a:latin typeface="Chaparral Pro" panose="02060503040505020203"/>
                <a:cs typeface="Century Gothic"/>
              </a:rPr>
              <a:t> </a:t>
            </a:r>
            <a:r>
              <a:rPr sz="1600" spc="-25" dirty="0" err="1">
                <a:solidFill>
                  <a:schemeClr val="bg1"/>
                </a:solidFill>
                <a:latin typeface="Chaparral Pro" panose="02060503040505020203"/>
                <a:cs typeface="Century Gothic"/>
              </a:rPr>
              <a:t>iolations</a:t>
            </a:r>
            <a:r>
              <a:rPr sz="1600" spc="-165" dirty="0">
                <a:solidFill>
                  <a:schemeClr val="bg1"/>
                </a:solidFill>
                <a:latin typeface="Chaparral Pro" panose="02060503040505020203"/>
                <a:cs typeface="Century Gothic"/>
              </a:rPr>
              <a:t> </a:t>
            </a:r>
            <a:r>
              <a:rPr sz="1600" spc="-20" dirty="0">
                <a:solidFill>
                  <a:schemeClr val="bg1"/>
                </a:solidFill>
                <a:latin typeface="Chaparral Pro" panose="02060503040505020203"/>
                <a:cs typeface="Century Gothic"/>
              </a:rPr>
              <a:t>include</a:t>
            </a:r>
            <a:r>
              <a:rPr sz="1600" spc="-145" dirty="0">
                <a:solidFill>
                  <a:schemeClr val="bg1"/>
                </a:solidFill>
                <a:latin typeface="Chaparral Pro" panose="02060503040505020203"/>
                <a:cs typeface="Century Gothic"/>
              </a:rPr>
              <a:t> </a:t>
            </a:r>
            <a:r>
              <a:rPr sz="1600" spc="-5" dirty="0">
                <a:solidFill>
                  <a:schemeClr val="bg1"/>
                </a:solidFill>
                <a:latin typeface="Chaparral Pro" panose="02060503040505020203"/>
                <a:cs typeface="Century Gothic"/>
              </a:rPr>
              <a:t>such</a:t>
            </a:r>
            <a:r>
              <a:rPr sz="1600" spc="-165" dirty="0">
                <a:solidFill>
                  <a:schemeClr val="bg1"/>
                </a:solidFill>
                <a:latin typeface="Chaparral Pro" panose="02060503040505020203"/>
                <a:cs typeface="Century Gothic"/>
              </a:rPr>
              <a:t> </a:t>
            </a:r>
            <a:r>
              <a:rPr sz="1600" spc="-5" dirty="0">
                <a:solidFill>
                  <a:schemeClr val="bg1"/>
                </a:solidFill>
                <a:latin typeface="Chaparral Pro" panose="02060503040505020203"/>
                <a:cs typeface="Century Gothic"/>
              </a:rPr>
              <a:t>behavior</a:t>
            </a:r>
            <a:r>
              <a:rPr sz="1600" spc="-200" dirty="0">
                <a:solidFill>
                  <a:schemeClr val="bg1"/>
                </a:solidFill>
                <a:latin typeface="Chaparral Pro" panose="02060503040505020203"/>
                <a:cs typeface="Century Gothic"/>
              </a:rPr>
              <a:t> </a:t>
            </a:r>
            <a:r>
              <a:rPr sz="1600" spc="-15" dirty="0">
                <a:solidFill>
                  <a:schemeClr val="bg1"/>
                </a:solidFill>
                <a:latin typeface="Chaparral Pro" panose="02060503040505020203"/>
                <a:cs typeface="Century Gothic"/>
              </a:rPr>
              <a:t>as:</a:t>
            </a:r>
            <a:endParaRPr lang="en-US" sz="1600" spc="-15" dirty="0">
              <a:solidFill>
                <a:schemeClr val="bg1"/>
              </a:solidFill>
              <a:latin typeface="Chaparral Pro" panose="02060503040505020203"/>
              <a:cs typeface="Century Gothic"/>
            </a:endParaRPr>
          </a:p>
          <a:p>
            <a:pPr marL="342900" indent="-342900">
              <a:buFont typeface="+mj-lt"/>
              <a:buAutoNum type="alphaLcPeriod"/>
            </a:pPr>
            <a:r>
              <a:rPr lang="en-US" sz="1600" dirty="0">
                <a:solidFill>
                  <a:schemeClr val="bg1"/>
                </a:solidFill>
                <a:latin typeface="Chaparral Pro" panose="02060503040505020203"/>
              </a:rPr>
              <a:t>Engaging in any act that risks the mental, emotional, or physical health or safety of an individual;</a:t>
            </a:r>
          </a:p>
          <a:p>
            <a:pPr marL="342900" indent="-342900">
              <a:buFont typeface="+mj-lt"/>
              <a:buAutoNum type="alphaLcPeriod"/>
            </a:pPr>
            <a:r>
              <a:rPr lang="en-US" sz="1600" dirty="0">
                <a:solidFill>
                  <a:schemeClr val="bg1"/>
                </a:solidFill>
                <a:latin typeface="Chaparral Pro" panose="02060503040505020203"/>
              </a:rPr>
              <a:t>Causing, coercing, or otherwise inducing sleep deprivation, causing excessive fatigue, exposure to the elements, confinement in a small space, extreme calisthenics, or other similar activity;</a:t>
            </a:r>
          </a:p>
          <a:p>
            <a:pPr marL="342900" indent="-342900">
              <a:buFont typeface="+mj-lt"/>
              <a:buAutoNum type="alphaLcPeriod"/>
            </a:pPr>
            <a:r>
              <a:rPr lang="en-US" sz="1600" dirty="0">
                <a:solidFill>
                  <a:schemeClr val="bg1"/>
                </a:solidFill>
                <a:latin typeface="Chaparral Pro" panose="02060503040505020203"/>
              </a:rPr>
              <a:t>Causing, coercing, or otherwise inducing another person to consume food, liquid, alcohol, drugs, or other substances;</a:t>
            </a:r>
          </a:p>
          <a:p>
            <a:pPr marL="342900" indent="-342900">
              <a:buFont typeface="+mj-lt"/>
              <a:buAutoNum type="alphaLcPeriod"/>
            </a:pPr>
            <a:r>
              <a:rPr lang="en-US" sz="1600" dirty="0">
                <a:solidFill>
                  <a:schemeClr val="bg1"/>
                </a:solidFill>
                <a:latin typeface="Chaparral Pro" panose="02060503040505020203"/>
              </a:rPr>
              <a:t>Causing, coercing, or otherwise inducing another person to perform, sexual acts;</a:t>
            </a:r>
          </a:p>
          <a:p>
            <a:pPr marL="342900" indent="-342900">
              <a:buFont typeface="+mj-lt"/>
              <a:buAutoNum type="alphaLcPeriod"/>
            </a:pPr>
            <a:r>
              <a:rPr lang="en-US" sz="1600" dirty="0">
                <a:solidFill>
                  <a:schemeClr val="bg1"/>
                </a:solidFill>
                <a:latin typeface="Chaparral Pro" panose="02060503040505020203"/>
              </a:rPr>
              <a:t>Any activity that places another person in reasonable fear of bodily harm through the use of threatening or intimidating words or conduct;</a:t>
            </a:r>
          </a:p>
          <a:p>
            <a:pPr marL="342900" indent="-342900">
              <a:buFont typeface="+mj-lt"/>
              <a:buAutoNum type="alphaLcPeriod"/>
            </a:pPr>
            <a:r>
              <a:rPr lang="en-US" sz="1600" dirty="0">
                <a:solidFill>
                  <a:schemeClr val="bg1"/>
                </a:solidFill>
                <a:latin typeface="Chaparral Pro" panose="02060503040505020203"/>
              </a:rPr>
              <a:t>Any activity against another person that includes a violation of law;</a:t>
            </a:r>
          </a:p>
          <a:p>
            <a:pPr marL="342900" indent="-342900">
              <a:buFont typeface="+mj-lt"/>
              <a:buAutoNum type="alphaLcPeriod"/>
            </a:pPr>
            <a:r>
              <a:rPr lang="en-US" sz="1600" dirty="0">
                <a:solidFill>
                  <a:schemeClr val="bg1"/>
                </a:solidFill>
                <a:latin typeface="Chaparral Pro" panose="02060503040505020203"/>
              </a:rPr>
              <a:t>Any activity that induces, causes, or requires another person to perform a duty or task that involves a violation of law;</a:t>
            </a:r>
          </a:p>
          <a:p>
            <a:pPr marL="342900" indent="-342900">
              <a:buFont typeface="+mj-lt"/>
              <a:buAutoNum type="alphaLcPeriod"/>
            </a:pPr>
            <a:r>
              <a:rPr lang="en-US" sz="1600" dirty="0">
                <a:solidFill>
                  <a:schemeClr val="bg1"/>
                </a:solidFill>
                <a:latin typeface="Chaparral Pro" panose="02060503040505020203"/>
              </a:rPr>
              <a:t>Being party to, or complicit in, the encouraging or requiring of an individual to behave in any way that detracts from the individual's academic pursuits or employment responsibilities;</a:t>
            </a:r>
          </a:p>
          <a:p>
            <a:pPr marL="342900" indent="-342900">
              <a:buFont typeface="+mj-lt"/>
              <a:buAutoNum type="alphaLcPeriod"/>
            </a:pPr>
            <a:r>
              <a:rPr lang="en-US" sz="1600" dirty="0">
                <a:solidFill>
                  <a:schemeClr val="bg1"/>
                </a:solidFill>
                <a:latin typeface="Chaparral Pro" panose="02060503040505020203"/>
              </a:rPr>
              <a:t>Causing, coercing, or otherwise inducing others to engage in acts such as work sessions, perform services or servitude (personal, physical, or financial), wear apparel which is conspicuous or not in good taste, perform public stunts, and/or perform acts that may be considered unbecoming or humiliating; or</a:t>
            </a:r>
          </a:p>
          <a:p>
            <a:pPr marL="342900" indent="-342900">
              <a:buFont typeface="+mj-lt"/>
              <a:buAutoNum type="alphaLcPeriod"/>
            </a:pPr>
            <a:r>
              <a:rPr lang="en-US" sz="1600" dirty="0">
                <a:solidFill>
                  <a:schemeClr val="bg1"/>
                </a:solidFill>
                <a:latin typeface="Chaparral Pro" panose="02060503040505020203"/>
              </a:rPr>
              <a:t>Failing to prevent, discourage, or report acts of hazing when they are known or reasonably should be known to have taken place. </a:t>
            </a:r>
          </a:p>
        </p:txBody>
      </p:sp>
    </p:spTree>
    <p:extLst>
      <p:ext uri="{BB962C8B-B14F-4D97-AF65-F5344CB8AC3E}">
        <p14:creationId xmlns:p14="http://schemas.microsoft.com/office/powerpoint/2010/main" val="144745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Conduct – What to Do?</a:t>
            </a:r>
          </a:p>
        </p:txBody>
      </p:sp>
      <p:sp>
        <p:nvSpPr>
          <p:cNvPr id="2" name="TextBox 1">
            <a:extLst>
              <a:ext uri="{FF2B5EF4-FFF2-40B4-BE49-F238E27FC236}">
                <a16:creationId xmlns:a16="http://schemas.microsoft.com/office/drawing/2014/main" id="{2A37532E-87A0-464B-FF1F-3352970EDBBC}"/>
              </a:ext>
            </a:extLst>
          </p:cNvPr>
          <p:cNvSpPr txBox="1"/>
          <p:nvPr/>
        </p:nvSpPr>
        <p:spPr>
          <a:xfrm>
            <a:off x="1511853" y="1969634"/>
            <a:ext cx="9168293" cy="1256754"/>
          </a:xfrm>
          <a:prstGeom prst="rect">
            <a:avLst/>
          </a:prstGeom>
          <a:solidFill>
            <a:srgbClr val="C00000"/>
          </a:solidFill>
          <a:ln w="44450">
            <a:solidFill>
              <a:schemeClr val="bg1"/>
            </a:solidFill>
          </a:ln>
        </p:spPr>
        <p:txBody>
          <a:bodyPr wrap="square" rtlCol="0">
            <a:spAutoFit/>
          </a:bodyPr>
          <a:lstStyle/>
          <a:p>
            <a:pPr marL="12700">
              <a:lnSpc>
                <a:spcPct val="100000"/>
              </a:lnSpc>
              <a:spcBef>
                <a:spcPts val="100"/>
              </a:spcBef>
              <a:spcAft>
                <a:spcPts val="600"/>
              </a:spcAft>
            </a:pPr>
            <a:r>
              <a:rPr lang="en-US" sz="2400" b="1" spc="5" dirty="0">
                <a:solidFill>
                  <a:schemeClr val="bg1"/>
                </a:solidFill>
                <a:latin typeface="Chaparral Pro" panose="02060503040505020203"/>
                <a:cs typeface="Century Gothic"/>
              </a:rPr>
              <a:t>Is it hazing?</a:t>
            </a:r>
          </a:p>
          <a:p>
            <a:pPr marL="12700">
              <a:lnSpc>
                <a:spcPct val="100000"/>
              </a:lnSpc>
              <a:spcBef>
                <a:spcPts val="100"/>
              </a:spcBef>
              <a:spcAft>
                <a:spcPts val="600"/>
              </a:spcAft>
            </a:pPr>
            <a:r>
              <a:rPr lang="en-US" sz="2000" spc="5" dirty="0">
                <a:solidFill>
                  <a:schemeClr val="bg1"/>
                </a:solidFill>
                <a:latin typeface="Chaparral Pro" panose="02060503040505020203"/>
                <a:cs typeface="Century Gothic"/>
              </a:rPr>
              <a:t>Ask the Student Activities Office to review the situation with you.</a:t>
            </a:r>
          </a:p>
          <a:p>
            <a:pPr marL="12700">
              <a:lnSpc>
                <a:spcPct val="100000"/>
              </a:lnSpc>
              <a:spcBef>
                <a:spcPts val="100"/>
              </a:spcBef>
              <a:spcAft>
                <a:spcPts val="600"/>
              </a:spcAft>
            </a:pPr>
            <a:r>
              <a:rPr lang="en-US" sz="2000" spc="5" dirty="0">
                <a:solidFill>
                  <a:schemeClr val="bg1"/>
                </a:solidFill>
                <a:latin typeface="Chaparral Pro" panose="02060503040505020203"/>
                <a:cs typeface="Century Gothic"/>
              </a:rPr>
              <a:t>Consider, what is the value added to your organization/event through the activity?</a:t>
            </a:r>
            <a:endParaRPr lang="en-US" sz="2000" dirty="0">
              <a:solidFill>
                <a:schemeClr val="bg1"/>
              </a:solidFill>
              <a:latin typeface="Chaparral Pro" panose="02060503040505020203"/>
              <a:cs typeface="Century Gothic"/>
            </a:endParaRPr>
          </a:p>
        </p:txBody>
      </p:sp>
      <p:sp>
        <p:nvSpPr>
          <p:cNvPr id="3" name="TextBox 2">
            <a:extLst>
              <a:ext uri="{FF2B5EF4-FFF2-40B4-BE49-F238E27FC236}">
                <a16:creationId xmlns:a16="http://schemas.microsoft.com/office/drawing/2014/main" id="{5C724F4D-2C07-A4D2-2297-01FC7959BC15}"/>
              </a:ext>
            </a:extLst>
          </p:cNvPr>
          <p:cNvSpPr txBox="1"/>
          <p:nvPr/>
        </p:nvSpPr>
        <p:spPr>
          <a:xfrm>
            <a:off x="1613647" y="3969771"/>
            <a:ext cx="9168293" cy="936154"/>
          </a:xfrm>
          <a:prstGeom prst="rect">
            <a:avLst/>
          </a:prstGeom>
          <a:solidFill>
            <a:srgbClr val="C00000"/>
          </a:solidFill>
          <a:ln w="44450">
            <a:solidFill>
              <a:schemeClr val="bg1"/>
            </a:solidFill>
          </a:ln>
        </p:spPr>
        <p:txBody>
          <a:bodyPr wrap="square" rtlCol="0">
            <a:spAutoFit/>
          </a:bodyPr>
          <a:lstStyle/>
          <a:p>
            <a:pPr marL="12700">
              <a:lnSpc>
                <a:spcPct val="100000"/>
              </a:lnSpc>
              <a:spcBef>
                <a:spcPts val="100"/>
              </a:spcBef>
              <a:spcAft>
                <a:spcPts val="1200"/>
              </a:spcAft>
            </a:pPr>
            <a:r>
              <a:rPr lang="en-US" sz="2400" b="1" spc="5" dirty="0">
                <a:solidFill>
                  <a:schemeClr val="bg1"/>
                </a:solidFill>
                <a:latin typeface="Chaparral Pro" panose="02060503040505020203"/>
                <a:cs typeface="Century Gothic"/>
              </a:rPr>
              <a:t>Need to report hazing or other conduct-related situations?</a:t>
            </a:r>
          </a:p>
          <a:p>
            <a:pPr marL="12700">
              <a:lnSpc>
                <a:spcPct val="100000"/>
              </a:lnSpc>
              <a:spcBef>
                <a:spcPts val="100"/>
              </a:spcBef>
              <a:spcAft>
                <a:spcPts val="600"/>
              </a:spcAft>
            </a:pPr>
            <a:r>
              <a:rPr lang="en-US" sz="2000" spc="5" dirty="0">
                <a:solidFill>
                  <a:schemeClr val="bg1"/>
                </a:solidFill>
                <a:latin typeface="Chaparral Pro" panose="02060503040505020203"/>
                <a:cs typeface="Century Gothic"/>
              </a:rPr>
              <a:t>Make a report to Student Conduct via the </a:t>
            </a:r>
            <a:r>
              <a:rPr lang="en-US" sz="2000" spc="5" dirty="0">
                <a:solidFill>
                  <a:schemeClr val="bg1"/>
                </a:solidFill>
                <a:latin typeface="Chaparral Pro" panose="02060503040505020203"/>
                <a:cs typeface="Century Gothic"/>
                <a:hlinkClick r:id="rId6">
                  <a:extLst>
                    <a:ext uri="{A12FA001-AC4F-418D-AE19-62706E023703}">
                      <ahyp:hlinkClr xmlns:ahyp="http://schemas.microsoft.com/office/drawing/2018/hyperlinkcolor" val="tx"/>
                    </a:ext>
                  </a:extLst>
                </a:hlinkClick>
              </a:rPr>
              <a:t>Public Incident Report </a:t>
            </a:r>
            <a:r>
              <a:rPr lang="en-US" sz="2000" spc="5" dirty="0">
                <a:solidFill>
                  <a:schemeClr val="bg1"/>
                </a:solidFill>
                <a:latin typeface="Chaparral Pro" panose="02060503040505020203"/>
                <a:cs typeface="Century Gothic"/>
              </a:rPr>
              <a:t>form.</a:t>
            </a:r>
          </a:p>
        </p:txBody>
      </p:sp>
    </p:spTree>
    <p:extLst>
      <p:ext uri="{BB962C8B-B14F-4D97-AF65-F5344CB8AC3E}">
        <p14:creationId xmlns:p14="http://schemas.microsoft.com/office/powerpoint/2010/main" val="12617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3414455" y="0"/>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a:t>
            </a:r>
          </a:p>
        </p:txBody>
      </p:sp>
      <p:pic>
        <p:nvPicPr>
          <p:cNvPr id="3" name="Picture 2">
            <a:extLst>
              <a:ext uri="{FF2B5EF4-FFF2-40B4-BE49-F238E27FC236}">
                <a16:creationId xmlns:a16="http://schemas.microsoft.com/office/drawing/2014/main" id="{64ED9A92-8EB8-899F-C5B6-96ECBCDC3E94}"/>
              </a:ext>
            </a:extLst>
          </p:cNvPr>
          <p:cNvPicPr>
            <a:picLocks noChangeAspect="1"/>
          </p:cNvPicPr>
          <p:nvPr/>
        </p:nvPicPr>
        <p:blipFill>
          <a:blip r:embed="rId6"/>
          <a:stretch>
            <a:fillRect/>
          </a:stretch>
        </p:blipFill>
        <p:spPr>
          <a:xfrm rot="21125234">
            <a:off x="1172697" y="666906"/>
            <a:ext cx="2692776" cy="5519278"/>
          </a:xfrm>
          <a:prstGeom prst="rect">
            <a:avLst/>
          </a:prstGeom>
        </p:spPr>
      </p:pic>
      <p:pic>
        <p:nvPicPr>
          <p:cNvPr id="4" name="Picture 3" descr="Qr code&#10;&#10;Description automatically generated">
            <a:extLst>
              <a:ext uri="{FF2B5EF4-FFF2-40B4-BE49-F238E27FC236}">
                <a16:creationId xmlns:a16="http://schemas.microsoft.com/office/drawing/2014/main" id="{16DD8995-C76B-757C-19FB-9F8227A9EB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6835" y="1631261"/>
            <a:ext cx="3269719" cy="3269719"/>
          </a:xfrm>
          <a:prstGeom prst="rect">
            <a:avLst/>
          </a:prstGeom>
        </p:spPr>
      </p:pic>
      <p:sp>
        <p:nvSpPr>
          <p:cNvPr id="5" name="TextBox 4">
            <a:extLst>
              <a:ext uri="{FF2B5EF4-FFF2-40B4-BE49-F238E27FC236}">
                <a16:creationId xmlns:a16="http://schemas.microsoft.com/office/drawing/2014/main" id="{364E188B-0EA9-E3DC-845E-B1443092DCB3}"/>
              </a:ext>
            </a:extLst>
          </p:cNvPr>
          <p:cNvSpPr txBox="1"/>
          <p:nvPr/>
        </p:nvSpPr>
        <p:spPr>
          <a:xfrm>
            <a:off x="6878435" y="4900980"/>
            <a:ext cx="2026517" cy="461665"/>
          </a:xfrm>
          <a:prstGeom prst="rect">
            <a:avLst/>
          </a:prstGeom>
          <a:noFill/>
        </p:spPr>
        <p:txBody>
          <a:bodyPr wrap="none" rtlCol="0">
            <a:spAutoFit/>
          </a:bodyPr>
          <a:lstStyle/>
          <a:p>
            <a:r>
              <a:rPr lang="en-US" sz="2400" b="1">
                <a:solidFill>
                  <a:schemeClr val="bg1"/>
                </a:solidFill>
              </a:rPr>
              <a:t>Scan to Access</a:t>
            </a:r>
          </a:p>
        </p:txBody>
      </p:sp>
      <p:sp>
        <p:nvSpPr>
          <p:cNvPr id="2" name="TextBox 1">
            <a:extLst>
              <a:ext uri="{FF2B5EF4-FFF2-40B4-BE49-F238E27FC236}">
                <a16:creationId xmlns:a16="http://schemas.microsoft.com/office/drawing/2014/main" id="{174FA655-B39B-EB84-C243-83E4D79B447A}"/>
              </a:ext>
            </a:extLst>
          </p:cNvPr>
          <p:cNvSpPr txBox="1"/>
          <p:nvPr/>
        </p:nvSpPr>
        <p:spPr>
          <a:xfrm>
            <a:off x="5554364" y="5331912"/>
            <a:ext cx="4674657" cy="369332"/>
          </a:xfrm>
          <a:prstGeom prst="rect">
            <a:avLst/>
          </a:prstGeom>
          <a:noFill/>
        </p:spPr>
        <p:txBody>
          <a:bodyPr wrap="square" rtlCol="0">
            <a:spAutoFit/>
          </a:bodyPr>
          <a:lstStyle/>
          <a:p>
            <a:pPr algn="ctr"/>
            <a:r>
              <a:rPr lang="en-US" dirty="0">
                <a:solidFill>
                  <a:schemeClr val="bg1"/>
                </a:solidFill>
                <a:hlinkClick r:id="rId8">
                  <a:extLst>
                    <a:ext uri="{A12FA001-AC4F-418D-AE19-62706E023703}">
                      <ahyp:hlinkClr xmlns:ahyp="http://schemas.microsoft.com/office/drawing/2018/hyperlinkcolor" val="tx"/>
                    </a:ext>
                  </a:extLst>
                </a:hlinkClick>
              </a:rPr>
              <a:t>https://redbirdlife.illinoisstate.edu/</a:t>
            </a:r>
            <a:endParaRPr lang="en-US" dirty="0">
              <a:solidFill>
                <a:schemeClr val="bg1"/>
              </a:solidFill>
            </a:endParaRPr>
          </a:p>
        </p:txBody>
      </p:sp>
    </p:spTree>
    <p:extLst>
      <p:ext uri="{BB962C8B-B14F-4D97-AF65-F5344CB8AC3E}">
        <p14:creationId xmlns:p14="http://schemas.microsoft.com/office/powerpoint/2010/main" val="325957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a:t>
            </a:r>
          </a:p>
        </p:txBody>
      </p:sp>
      <p:sp>
        <p:nvSpPr>
          <p:cNvPr id="5" name="TextBox 4">
            <a:extLst>
              <a:ext uri="{FF2B5EF4-FFF2-40B4-BE49-F238E27FC236}">
                <a16:creationId xmlns:a16="http://schemas.microsoft.com/office/drawing/2014/main" id="{364E188B-0EA9-E3DC-845E-B1443092DCB3}"/>
              </a:ext>
            </a:extLst>
          </p:cNvPr>
          <p:cNvSpPr txBox="1"/>
          <p:nvPr/>
        </p:nvSpPr>
        <p:spPr>
          <a:xfrm>
            <a:off x="6104569" y="4987039"/>
            <a:ext cx="3574248" cy="830997"/>
          </a:xfrm>
          <a:prstGeom prst="rect">
            <a:avLst/>
          </a:prstGeom>
          <a:noFill/>
        </p:spPr>
        <p:txBody>
          <a:bodyPr wrap="none" rtlCol="0">
            <a:spAutoFit/>
          </a:bodyPr>
          <a:lstStyle/>
          <a:p>
            <a:pPr algn="ctr"/>
            <a:r>
              <a:rPr lang="en-US" sz="2400" b="1">
                <a:solidFill>
                  <a:schemeClr val="bg1"/>
                </a:solidFill>
              </a:rPr>
              <a:t>Scan to Access</a:t>
            </a:r>
          </a:p>
          <a:p>
            <a:pPr algn="ctr"/>
            <a:r>
              <a:rPr lang="en-US" sz="2400" b="1">
                <a:solidFill>
                  <a:schemeClr val="bg1"/>
                </a:solidFill>
              </a:rPr>
              <a:t>Redbird Life How-To Guide</a:t>
            </a:r>
          </a:p>
        </p:txBody>
      </p:sp>
      <p:pic>
        <p:nvPicPr>
          <p:cNvPr id="2" name="Picture 1">
            <a:extLst>
              <a:ext uri="{FF2B5EF4-FFF2-40B4-BE49-F238E27FC236}">
                <a16:creationId xmlns:a16="http://schemas.microsoft.com/office/drawing/2014/main" id="{93D5761D-2212-4102-C030-FBAE0E33192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223173" y="1415828"/>
            <a:ext cx="3337040" cy="3371983"/>
          </a:xfrm>
          <a:prstGeom prst="rect">
            <a:avLst/>
          </a:prstGeom>
        </p:spPr>
      </p:pic>
      <p:sp>
        <p:nvSpPr>
          <p:cNvPr id="7" name="TextBox 6">
            <a:extLst>
              <a:ext uri="{FF2B5EF4-FFF2-40B4-BE49-F238E27FC236}">
                <a16:creationId xmlns:a16="http://schemas.microsoft.com/office/drawing/2014/main" id="{570496AD-A9ED-A932-73E4-CD40F7445031}"/>
              </a:ext>
            </a:extLst>
          </p:cNvPr>
          <p:cNvSpPr txBox="1"/>
          <p:nvPr/>
        </p:nvSpPr>
        <p:spPr>
          <a:xfrm>
            <a:off x="411111" y="1298925"/>
            <a:ext cx="5241267" cy="523220"/>
          </a:xfrm>
          <a:prstGeom prst="rect">
            <a:avLst/>
          </a:prstGeom>
          <a:noFill/>
        </p:spPr>
        <p:txBody>
          <a:bodyPr wrap="square" rtlCol="0">
            <a:spAutoFit/>
          </a:bodyPr>
          <a:lstStyle/>
          <a:p>
            <a:r>
              <a:rPr lang="en-US" sz="2800" b="1">
                <a:solidFill>
                  <a:schemeClr val="bg1"/>
                </a:solidFill>
              </a:rPr>
              <a:t>What can I do on Redbird Life?</a:t>
            </a:r>
          </a:p>
        </p:txBody>
      </p:sp>
      <p:sp>
        <p:nvSpPr>
          <p:cNvPr id="8" name="Content Placeholder 2">
            <a:extLst>
              <a:ext uri="{FF2B5EF4-FFF2-40B4-BE49-F238E27FC236}">
                <a16:creationId xmlns:a16="http://schemas.microsoft.com/office/drawing/2014/main" id="{73D160F5-5BD0-2BD8-FD12-AC22032AAF81}"/>
              </a:ext>
            </a:extLst>
          </p:cNvPr>
          <p:cNvSpPr txBox="1">
            <a:spLocks/>
          </p:cNvSpPr>
          <p:nvPr/>
        </p:nvSpPr>
        <p:spPr>
          <a:xfrm>
            <a:off x="966923" y="2613819"/>
            <a:ext cx="3574248" cy="2788718"/>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sz="800">
              <a:solidFill>
                <a:schemeClr val="bg1"/>
              </a:solidFill>
            </a:endParaRPr>
          </a:p>
          <a:p>
            <a:r>
              <a:rPr lang="en-US">
                <a:solidFill>
                  <a:schemeClr val="bg1"/>
                </a:solidFill>
              </a:rPr>
              <a:t>Roster Management </a:t>
            </a:r>
          </a:p>
          <a:p>
            <a:r>
              <a:rPr lang="en-US">
                <a:solidFill>
                  <a:schemeClr val="bg1"/>
                </a:solidFill>
              </a:rPr>
              <a:t>Event Creation </a:t>
            </a:r>
          </a:p>
          <a:p>
            <a:r>
              <a:rPr lang="en-US">
                <a:solidFill>
                  <a:schemeClr val="bg1"/>
                </a:solidFill>
              </a:rPr>
              <a:t>Attendance tracking</a:t>
            </a:r>
          </a:p>
          <a:p>
            <a:r>
              <a:rPr lang="en-US">
                <a:solidFill>
                  <a:schemeClr val="bg1"/>
                </a:solidFill>
              </a:rPr>
              <a:t>Forms/Signups </a:t>
            </a:r>
          </a:p>
          <a:p>
            <a:r>
              <a:rPr lang="en-US">
                <a:solidFill>
                  <a:schemeClr val="bg1"/>
                </a:solidFill>
              </a:rPr>
              <a:t>News Articles </a:t>
            </a:r>
          </a:p>
          <a:p>
            <a:r>
              <a:rPr lang="en-US">
                <a:solidFill>
                  <a:schemeClr val="bg1"/>
                </a:solidFill>
              </a:rPr>
              <a:t>AND MORE!</a:t>
            </a:r>
          </a:p>
          <a:p>
            <a:endParaRPr lang="en-US"/>
          </a:p>
        </p:txBody>
      </p:sp>
      <p:sp>
        <p:nvSpPr>
          <p:cNvPr id="9" name="TextBox 8">
            <a:extLst>
              <a:ext uri="{FF2B5EF4-FFF2-40B4-BE49-F238E27FC236}">
                <a16:creationId xmlns:a16="http://schemas.microsoft.com/office/drawing/2014/main" id="{11813E70-71B1-A006-E270-6BF7D1E635B6}"/>
              </a:ext>
            </a:extLst>
          </p:cNvPr>
          <p:cNvSpPr txBox="1"/>
          <p:nvPr/>
        </p:nvSpPr>
        <p:spPr>
          <a:xfrm>
            <a:off x="966923" y="2232818"/>
            <a:ext cx="3574248" cy="381001"/>
          </a:xfrm>
          <a:prstGeom prst="rect">
            <a:avLst/>
          </a:prstGeom>
          <a:solidFill>
            <a:schemeClr val="bg1"/>
          </a:solidFill>
        </p:spPr>
        <p:txBody>
          <a:bodyPr wrap="square" rtlCol="0">
            <a:spAutoFit/>
          </a:bodyPr>
          <a:lstStyle/>
          <a:p>
            <a:pPr algn="ctr"/>
            <a:r>
              <a:rPr lang="en-US" b="1"/>
              <a:t>Features</a:t>
            </a:r>
          </a:p>
        </p:txBody>
      </p:sp>
      <p:pic>
        <p:nvPicPr>
          <p:cNvPr id="10" name="Picture 2" descr="Feature - Free computer icons">
            <a:extLst>
              <a:ext uri="{FF2B5EF4-FFF2-40B4-BE49-F238E27FC236}">
                <a16:creationId xmlns:a16="http://schemas.microsoft.com/office/drawing/2014/main" id="{D9B68D00-6F7A-4635-5BD6-7A5DC4760FA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26406">
            <a:off x="188183" y="5500836"/>
            <a:ext cx="1291780" cy="12917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ey Features Icons Photos, Images and Pictures">
            <a:extLst>
              <a:ext uri="{FF2B5EF4-FFF2-40B4-BE49-F238E27FC236}">
                <a16:creationId xmlns:a16="http://schemas.microsoft.com/office/drawing/2014/main" id="{7E572FEF-0528-D11F-28C3-1932A045DB9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296" t="14538" r="11615" b="22529"/>
          <a:stretch/>
        </p:blipFill>
        <p:spPr bwMode="auto">
          <a:xfrm rot="639484">
            <a:off x="10168292" y="175644"/>
            <a:ext cx="1952222" cy="16943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298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Overview</a:t>
            </a:r>
          </a:p>
        </p:txBody>
      </p:sp>
      <p:pic>
        <p:nvPicPr>
          <p:cNvPr id="3" name="Content Placeholder 4">
            <a:extLst>
              <a:ext uri="{FF2B5EF4-FFF2-40B4-BE49-F238E27FC236}">
                <a16:creationId xmlns:a16="http://schemas.microsoft.com/office/drawing/2014/main" id="{68462227-4D6B-6FBF-2E86-B097C369F683}"/>
              </a:ext>
            </a:extLst>
          </p:cNvPr>
          <p:cNvPicPr>
            <a:picLocks noGrp="1" noChangeAspect="1"/>
          </p:cNvPicPr>
          <p:nvPr>
            <p:ph idx="1"/>
          </p:nvPr>
        </p:nvPicPr>
        <p:blipFill>
          <a:blip r:embed="rId6"/>
          <a:stretch>
            <a:fillRect/>
          </a:stretch>
        </p:blipFill>
        <p:spPr>
          <a:xfrm>
            <a:off x="1000458" y="1022808"/>
            <a:ext cx="7503460" cy="5564064"/>
          </a:xfrm>
          <a:ln>
            <a:solidFill>
              <a:schemeClr val="tx1"/>
            </a:solidFill>
          </a:ln>
        </p:spPr>
      </p:pic>
      <p:sp>
        <p:nvSpPr>
          <p:cNvPr id="11" name="Arrow: Right 10">
            <a:extLst>
              <a:ext uri="{FF2B5EF4-FFF2-40B4-BE49-F238E27FC236}">
                <a16:creationId xmlns:a16="http://schemas.microsoft.com/office/drawing/2014/main" id="{4DC51C35-30BD-8DCF-DDFB-D62718AFA423}"/>
              </a:ext>
            </a:extLst>
          </p:cNvPr>
          <p:cNvSpPr/>
          <p:nvPr/>
        </p:nvSpPr>
        <p:spPr>
          <a:xfrm rot="15169367">
            <a:off x="513916" y="3762025"/>
            <a:ext cx="1679383" cy="22015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679F4C4-D130-8F2D-3DFA-1588A7B54E21}"/>
              </a:ext>
            </a:extLst>
          </p:cNvPr>
          <p:cNvSpPr txBox="1"/>
          <p:nvPr/>
        </p:nvSpPr>
        <p:spPr>
          <a:xfrm>
            <a:off x="1000459" y="2469732"/>
            <a:ext cx="411844" cy="847820"/>
          </a:xfrm>
          <a:prstGeom prst="rect">
            <a:avLst/>
          </a:prstGeom>
          <a:noFill/>
          <a:ln w="69850">
            <a:solidFill>
              <a:schemeClr val="tx1"/>
            </a:solidFill>
          </a:ln>
        </p:spPr>
        <p:txBody>
          <a:bodyPr wrap="square" rtlCol="0">
            <a:spAutoFit/>
          </a:bodyPr>
          <a:lstStyle/>
          <a:p>
            <a:endParaRPr lang="en-US"/>
          </a:p>
        </p:txBody>
      </p:sp>
      <p:sp>
        <p:nvSpPr>
          <p:cNvPr id="13" name="object 6">
            <a:extLst>
              <a:ext uri="{FF2B5EF4-FFF2-40B4-BE49-F238E27FC236}">
                <a16:creationId xmlns:a16="http://schemas.microsoft.com/office/drawing/2014/main" id="{7ADB2FC3-B254-AA37-094F-95F62EFBF751}"/>
              </a:ext>
            </a:extLst>
          </p:cNvPr>
          <p:cNvSpPr txBox="1"/>
          <p:nvPr/>
        </p:nvSpPr>
        <p:spPr>
          <a:xfrm>
            <a:off x="876851" y="4604175"/>
            <a:ext cx="2106832" cy="320601"/>
          </a:xfrm>
          <a:prstGeom prst="rect">
            <a:avLst/>
          </a:prstGeom>
        </p:spPr>
        <p:txBody>
          <a:bodyPr vert="horz" wrap="square" lIns="0" tIns="12700" rIns="0" bIns="0" rtlCol="0">
            <a:spAutoFit/>
          </a:bodyPr>
          <a:lstStyle/>
          <a:p>
            <a:pPr marL="12700" marR="5080" indent="172720" algn="ctr">
              <a:lnSpc>
                <a:spcPct val="100000"/>
              </a:lnSpc>
              <a:spcBef>
                <a:spcPts val="100"/>
              </a:spcBef>
            </a:pPr>
            <a:r>
              <a:rPr sz="2000" b="1" spc="-15">
                <a:solidFill>
                  <a:srgbClr val="FF0000"/>
                </a:solidFill>
                <a:latin typeface="Calibri"/>
                <a:cs typeface="Calibri"/>
              </a:rPr>
              <a:t>Access </a:t>
            </a:r>
            <a:r>
              <a:rPr sz="2000" b="1" spc="-20">
                <a:solidFill>
                  <a:srgbClr val="FF0000"/>
                </a:solidFill>
                <a:latin typeface="Calibri"/>
                <a:cs typeface="Calibri"/>
              </a:rPr>
              <a:t>your </a:t>
            </a:r>
            <a:r>
              <a:rPr lang="en-US" sz="2000" b="1" spc="-40">
                <a:solidFill>
                  <a:srgbClr val="FF0000"/>
                </a:solidFill>
                <a:latin typeface="Calibri"/>
                <a:cs typeface="Calibri"/>
              </a:rPr>
              <a:t>RSO</a:t>
            </a:r>
            <a:endParaRPr sz="2000">
              <a:solidFill>
                <a:srgbClr val="FF0000"/>
              </a:solidFill>
              <a:latin typeface="Calibri"/>
              <a:cs typeface="Calibri"/>
            </a:endParaRPr>
          </a:p>
        </p:txBody>
      </p:sp>
      <p:sp>
        <p:nvSpPr>
          <p:cNvPr id="14" name="TextBox 13">
            <a:extLst>
              <a:ext uri="{FF2B5EF4-FFF2-40B4-BE49-F238E27FC236}">
                <a16:creationId xmlns:a16="http://schemas.microsoft.com/office/drawing/2014/main" id="{F2D2987A-F39C-D7F9-F375-CC2275053DFC}"/>
              </a:ext>
            </a:extLst>
          </p:cNvPr>
          <p:cNvSpPr txBox="1"/>
          <p:nvPr/>
        </p:nvSpPr>
        <p:spPr>
          <a:xfrm>
            <a:off x="5818094" y="2322623"/>
            <a:ext cx="1497106" cy="195518"/>
          </a:xfrm>
          <a:prstGeom prst="rect">
            <a:avLst/>
          </a:prstGeom>
          <a:solidFill>
            <a:schemeClr val="bg1"/>
          </a:solidFill>
        </p:spPr>
        <p:txBody>
          <a:bodyPr wrap="square" rtlCol="0">
            <a:spAutoFit/>
          </a:bodyPr>
          <a:lstStyle/>
          <a:p>
            <a:endParaRPr lang="en-US"/>
          </a:p>
        </p:txBody>
      </p:sp>
      <p:sp>
        <p:nvSpPr>
          <p:cNvPr id="15" name="TextBox 14">
            <a:extLst>
              <a:ext uri="{FF2B5EF4-FFF2-40B4-BE49-F238E27FC236}">
                <a16:creationId xmlns:a16="http://schemas.microsoft.com/office/drawing/2014/main" id="{CC105003-28FB-8FC5-0CAE-800ECEF17882}"/>
              </a:ext>
            </a:extLst>
          </p:cNvPr>
          <p:cNvSpPr txBox="1"/>
          <p:nvPr/>
        </p:nvSpPr>
        <p:spPr>
          <a:xfrm>
            <a:off x="2043953" y="4008402"/>
            <a:ext cx="1228165" cy="106398"/>
          </a:xfrm>
          <a:prstGeom prst="rect">
            <a:avLst/>
          </a:prstGeom>
          <a:solidFill>
            <a:schemeClr val="bg1"/>
          </a:solidFill>
        </p:spPr>
        <p:txBody>
          <a:bodyPr wrap="square" rtlCol="0">
            <a:spAutoFit/>
          </a:bodyPr>
          <a:lstStyle/>
          <a:p>
            <a:endParaRPr lang="en-US"/>
          </a:p>
        </p:txBody>
      </p:sp>
      <p:sp>
        <p:nvSpPr>
          <p:cNvPr id="17" name="TextBox 16">
            <a:extLst>
              <a:ext uri="{FF2B5EF4-FFF2-40B4-BE49-F238E27FC236}">
                <a16:creationId xmlns:a16="http://schemas.microsoft.com/office/drawing/2014/main" id="{43B1E367-9B23-E079-90B1-62D6773212CC}"/>
              </a:ext>
            </a:extLst>
          </p:cNvPr>
          <p:cNvSpPr txBox="1"/>
          <p:nvPr/>
        </p:nvSpPr>
        <p:spPr>
          <a:xfrm>
            <a:off x="3395725" y="4008402"/>
            <a:ext cx="1228165" cy="106398"/>
          </a:xfrm>
          <a:prstGeom prst="rect">
            <a:avLst/>
          </a:prstGeom>
          <a:solidFill>
            <a:schemeClr val="bg1"/>
          </a:solidFill>
        </p:spPr>
        <p:txBody>
          <a:bodyPr wrap="square" rtlCol="0">
            <a:spAutoFit/>
          </a:bodyPr>
          <a:lstStyle/>
          <a:p>
            <a:endParaRPr lang="en-US"/>
          </a:p>
        </p:txBody>
      </p:sp>
      <p:sp>
        <p:nvSpPr>
          <p:cNvPr id="18" name="TextBox 17">
            <a:extLst>
              <a:ext uri="{FF2B5EF4-FFF2-40B4-BE49-F238E27FC236}">
                <a16:creationId xmlns:a16="http://schemas.microsoft.com/office/drawing/2014/main" id="{205D0384-341E-9CB6-22BD-F0C8C8489F7A}"/>
              </a:ext>
            </a:extLst>
          </p:cNvPr>
          <p:cNvSpPr txBox="1"/>
          <p:nvPr/>
        </p:nvSpPr>
        <p:spPr>
          <a:xfrm>
            <a:off x="4867835" y="4008991"/>
            <a:ext cx="1228165" cy="106398"/>
          </a:xfrm>
          <a:prstGeom prst="rect">
            <a:avLst/>
          </a:prstGeom>
          <a:solidFill>
            <a:schemeClr val="bg1"/>
          </a:solidFill>
        </p:spPr>
        <p:txBody>
          <a:bodyPr wrap="square" rtlCol="0">
            <a:spAutoFit/>
          </a:bodyPr>
          <a:lstStyle/>
          <a:p>
            <a:endParaRPr lang="en-US"/>
          </a:p>
        </p:txBody>
      </p:sp>
      <p:sp>
        <p:nvSpPr>
          <p:cNvPr id="19" name="TextBox 18">
            <a:extLst>
              <a:ext uri="{FF2B5EF4-FFF2-40B4-BE49-F238E27FC236}">
                <a16:creationId xmlns:a16="http://schemas.microsoft.com/office/drawing/2014/main" id="{1B4B8B00-A795-BA26-FE50-1F394B49F9D7}"/>
              </a:ext>
            </a:extLst>
          </p:cNvPr>
          <p:cNvSpPr txBox="1"/>
          <p:nvPr/>
        </p:nvSpPr>
        <p:spPr>
          <a:xfrm>
            <a:off x="6263640" y="4008402"/>
            <a:ext cx="1228165" cy="106398"/>
          </a:xfrm>
          <a:prstGeom prst="rect">
            <a:avLst/>
          </a:prstGeom>
          <a:solidFill>
            <a:schemeClr val="bg1"/>
          </a:solidFill>
        </p:spPr>
        <p:txBody>
          <a:bodyPr wrap="square" rtlCol="0">
            <a:spAutoFit/>
          </a:bodyPr>
          <a:lstStyle/>
          <a:p>
            <a:endParaRPr lang="en-US"/>
          </a:p>
        </p:txBody>
      </p:sp>
      <p:sp>
        <p:nvSpPr>
          <p:cNvPr id="20" name="TextBox 19">
            <a:extLst>
              <a:ext uri="{FF2B5EF4-FFF2-40B4-BE49-F238E27FC236}">
                <a16:creationId xmlns:a16="http://schemas.microsoft.com/office/drawing/2014/main" id="{86BDB889-0B32-39D4-587D-ADE7CCD8ECFA}"/>
              </a:ext>
            </a:extLst>
          </p:cNvPr>
          <p:cNvSpPr txBox="1"/>
          <p:nvPr/>
        </p:nvSpPr>
        <p:spPr>
          <a:xfrm>
            <a:off x="7315200" y="2253825"/>
            <a:ext cx="123607" cy="154228"/>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561855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Overview</a:t>
            </a:r>
          </a:p>
        </p:txBody>
      </p:sp>
      <p:sp>
        <p:nvSpPr>
          <p:cNvPr id="14" name="TextBox 13">
            <a:extLst>
              <a:ext uri="{FF2B5EF4-FFF2-40B4-BE49-F238E27FC236}">
                <a16:creationId xmlns:a16="http://schemas.microsoft.com/office/drawing/2014/main" id="{F2D2987A-F39C-D7F9-F375-CC2275053DFC}"/>
              </a:ext>
            </a:extLst>
          </p:cNvPr>
          <p:cNvSpPr txBox="1"/>
          <p:nvPr/>
        </p:nvSpPr>
        <p:spPr>
          <a:xfrm>
            <a:off x="5818094" y="2322623"/>
            <a:ext cx="1497106" cy="195518"/>
          </a:xfrm>
          <a:prstGeom prst="rect">
            <a:avLst/>
          </a:prstGeom>
          <a:solidFill>
            <a:schemeClr val="bg1"/>
          </a:solidFill>
        </p:spPr>
        <p:txBody>
          <a:bodyPr wrap="square" rtlCol="0">
            <a:spAutoFit/>
          </a:bodyPr>
          <a:lstStyle/>
          <a:p>
            <a:endParaRPr lang="en-US"/>
          </a:p>
        </p:txBody>
      </p:sp>
      <p:sp>
        <p:nvSpPr>
          <p:cNvPr id="18" name="TextBox 17">
            <a:extLst>
              <a:ext uri="{FF2B5EF4-FFF2-40B4-BE49-F238E27FC236}">
                <a16:creationId xmlns:a16="http://schemas.microsoft.com/office/drawing/2014/main" id="{205D0384-341E-9CB6-22BD-F0C8C8489F7A}"/>
              </a:ext>
            </a:extLst>
          </p:cNvPr>
          <p:cNvSpPr txBox="1"/>
          <p:nvPr/>
        </p:nvSpPr>
        <p:spPr>
          <a:xfrm>
            <a:off x="4867835" y="4008991"/>
            <a:ext cx="1228165" cy="106398"/>
          </a:xfrm>
          <a:prstGeom prst="rect">
            <a:avLst/>
          </a:prstGeom>
          <a:solidFill>
            <a:schemeClr val="bg1"/>
          </a:solidFill>
        </p:spPr>
        <p:txBody>
          <a:bodyPr wrap="square" rtlCol="0">
            <a:spAutoFit/>
          </a:bodyPr>
          <a:lstStyle/>
          <a:p>
            <a:endParaRPr lang="en-US"/>
          </a:p>
        </p:txBody>
      </p:sp>
      <p:sp>
        <p:nvSpPr>
          <p:cNvPr id="19" name="TextBox 18">
            <a:extLst>
              <a:ext uri="{FF2B5EF4-FFF2-40B4-BE49-F238E27FC236}">
                <a16:creationId xmlns:a16="http://schemas.microsoft.com/office/drawing/2014/main" id="{1B4B8B00-A795-BA26-FE50-1F394B49F9D7}"/>
              </a:ext>
            </a:extLst>
          </p:cNvPr>
          <p:cNvSpPr txBox="1"/>
          <p:nvPr/>
        </p:nvSpPr>
        <p:spPr>
          <a:xfrm>
            <a:off x="6263640" y="4008402"/>
            <a:ext cx="1228165" cy="106398"/>
          </a:xfrm>
          <a:prstGeom prst="rect">
            <a:avLst/>
          </a:prstGeom>
          <a:solidFill>
            <a:schemeClr val="bg1"/>
          </a:solidFill>
        </p:spPr>
        <p:txBody>
          <a:bodyPr wrap="square" rtlCol="0">
            <a:spAutoFit/>
          </a:bodyPr>
          <a:lstStyle/>
          <a:p>
            <a:endParaRPr lang="en-US"/>
          </a:p>
        </p:txBody>
      </p:sp>
      <p:sp>
        <p:nvSpPr>
          <p:cNvPr id="20" name="TextBox 19">
            <a:extLst>
              <a:ext uri="{FF2B5EF4-FFF2-40B4-BE49-F238E27FC236}">
                <a16:creationId xmlns:a16="http://schemas.microsoft.com/office/drawing/2014/main" id="{86BDB889-0B32-39D4-587D-ADE7CCD8ECFA}"/>
              </a:ext>
            </a:extLst>
          </p:cNvPr>
          <p:cNvSpPr txBox="1"/>
          <p:nvPr/>
        </p:nvSpPr>
        <p:spPr>
          <a:xfrm>
            <a:off x="7315200" y="2253825"/>
            <a:ext cx="123607" cy="154228"/>
          </a:xfrm>
          <a:prstGeom prst="rect">
            <a:avLst/>
          </a:prstGeom>
          <a:solidFill>
            <a:schemeClr val="bg1"/>
          </a:solidFill>
        </p:spPr>
        <p:txBody>
          <a:bodyPr wrap="square" rtlCol="0">
            <a:spAutoFit/>
          </a:bodyPr>
          <a:lstStyle/>
          <a:p>
            <a:endParaRPr lang="en-US"/>
          </a:p>
        </p:txBody>
      </p:sp>
      <p:pic>
        <p:nvPicPr>
          <p:cNvPr id="2" name="Picture 1">
            <a:extLst>
              <a:ext uri="{FF2B5EF4-FFF2-40B4-BE49-F238E27FC236}">
                <a16:creationId xmlns:a16="http://schemas.microsoft.com/office/drawing/2014/main" id="{D78D21A4-C0EE-A832-73C2-21A74AC67216}"/>
              </a:ext>
            </a:extLst>
          </p:cNvPr>
          <p:cNvPicPr>
            <a:picLocks noChangeAspect="1"/>
          </p:cNvPicPr>
          <p:nvPr/>
        </p:nvPicPr>
        <p:blipFill>
          <a:blip r:embed="rId6"/>
          <a:stretch>
            <a:fillRect/>
          </a:stretch>
        </p:blipFill>
        <p:spPr>
          <a:xfrm>
            <a:off x="3958722" y="895088"/>
            <a:ext cx="8119472" cy="5867400"/>
          </a:xfrm>
          <a:prstGeom prst="rect">
            <a:avLst/>
          </a:prstGeom>
          <a:ln>
            <a:solidFill>
              <a:schemeClr val="tx1"/>
            </a:solidFill>
          </a:ln>
        </p:spPr>
      </p:pic>
      <p:sp>
        <p:nvSpPr>
          <p:cNvPr id="4" name="object 4">
            <a:extLst>
              <a:ext uri="{FF2B5EF4-FFF2-40B4-BE49-F238E27FC236}">
                <a16:creationId xmlns:a16="http://schemas.microsoft.com/office/drawing/2014/main" id="{9B38FF25-ED3A-9D19-3F21-5F43F66C7142}"/>
              </a:ext>
            </a:extLst>
          </p:cNvPr>
          <p:cNvSpPr/>
          <p:nvPr/>
        </p:nvSpPr>
        <p:spPr>
          <a:xfrm>
            <a:off x="3860110" y="3213681"/>
            <a:ext cx="352672" cy="430638"/>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63500">
            <a:solidFill>
              <a:schemeClr val="tx1"/>
            </a:solidFill>
          </a:ln>
        </p:spPr>
        <p:txBody>
          <a:bodyPr wrap="square" lIns="0" tIns="0" rIns="0" bIns="0" rtlCol="0"/>
          <a:lstStyle/>
          <a:p>
            <a:endParaRPr/>
          </a:p>
        </p:txBody>
      </p:sp>
      <p:sp>
        <p:nvSpPr>
          <p:cNvPr id="8" name="Content Placeholder 2">
            <a:extLst>
              <a:ext uri="{FF2B5EF4-FFF2-40B4-BE49-F238E27FC236}">
                <a16:creationId xmlns:a16="http://schemas.microsoft.com/office/drawing/2014/main" id="{27C863FC-F18A-B52D-7241-0B0A94D51E07}"/>
              </a:ext>
            </a:extLst>
          </p:cNvPr>
          <p:cNvSpPr txBox="1">
            <a:spLocks/>
          </p:cNvSpPr>
          <p:nvPr/>
        </p:nvSpPr>
        <p:spPr>
          <a:xfrm>
            <a:off x="171379" y="1828801"/>
            <a:ext cx="3581400" cy="2788718"/>
          </a:xfrm>
          <a:prstGeom prst="rect">
            <a:avLst/>
          </a:prstGeom>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solidFill>
                  <a:schemeClr val="bg1"/>
                </a:solidFill>
              </a:rPr>
              <a:t>Roster Management </a:t>
            </a:r>
          </a:p>
          <a:p>
            <a:r>
              <a:rPr lang="en-US">
                <a:solidFill>
                  <a:schemeClr val="bg1"/>
                </a:solidFill>
              </a:rPr>
              <a:t>Event Creation </a:t>
            </a:r>
          </a:p>
          <a:p>
            <a:r>
              <a:rPr lang="en-US">
                <a:solidFill>
                  <a:schemeClr val="bg1"/>
                </a:solidFill>
              </a:rPr>
              <a:t>Forms/Signups </a:t>
            </a:r>
          </a:p>
          <a:p>
            <a:r>
              <a:rPr lang="en-US">
                <a:solidFill>
                  <a:schemeClr val="bg1"/>
                </a:solidFill>
              </a:rPr>
              <a:t>News Articles </a:t>
            </a:r>
          </a:p>
          <a:p>
            <a:r>
              <a:rPr lang="en-US">
                <a:solidFill>
                  <a:schemeClr val="bg1"/>
                </a:solidFill>
              </a:rPr>
              <a:t>AND MORE!</a:t>
            </a:r>
          </a:p>
          <a:p>
            <a:endParaRPr lang="en-US"/>
          </a:p>
        </p:txBody>
      </p:sp>
      <p:sp>
        <p:nvSpPr>
          <p:cNvPr id="9" name="TextBox 8">
            <a:extLst>
              <a:ext uri="{FF2B5EF4-FFF2-40B4-BE49-F238E27FC236}">
                <a16:creationId xmlns:a16="http://schemas.microsoft.com/office/drawing/2014/main" id="{5410753E-2B55-8FDF-CE7F-22E89B35A51F}"/>
              </a:ext>
            </a:extLst>
          </p:cNvPr>
          <p:cNvSpPr txBox="1"/>
          <p:nvPr/>
        </p:nvSpPr>
        <p:spPr>
          <a:xfrm>
            <a:off x="171379" y="1447800"/>
            <a:ext cx="3581400" cy="381001"/>
          </a:xfrm>
          <a:prstGeom prst="rect">
            <a:avLst/>
          </a:prstGeom>
          <a:solidFill>
            <a:schemeClr val="bg1"/>
          </a:solidFill>
          <a:ln>
            <a:solidFill>
              <a:schemeClr val="tx1"/>
            </a:solidFill>
          </a:ln>
        </p:spPr>
        <p:txBody>
          <a:bodyPr wrap="square" rtlCol="0">
            <a:spAutoFit/>
          </a:bodyPr>
          <a:lstStyle/>
          <a:p>
            <a:pPr algn="ctr"/>
            <a:r>
              <a:rPr lang="en-US" b="1"/>
              <a:t>Organization Tools</a:t>
            </a:r>
          </a:p>
        </p:txBody>
      </p:sp>
      <p:pic>
        <p:nvPicPr>
          <p:cNvPr id="4102" name="Picture 6" descr="user management Vector Icons free download in SVG, PNG Format">
            <a:extLst>
              <a:ext uri="{FF2B5EF4-FFF2-40B4-BE49-F238E27FC236}">
                <a16:creationId xmlns:a16="http://schemas.microsoft.com/office/drawing/2014/main" id="{72F808E1-DB48-5CD8-AFEB-1E7F16F0AA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561" y="4998520"/>
            <a:ext cx="1519518" cy="1519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39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Events</a:t>
            </a:r>
          </a:p>
        </p:txBody>
      </p:sp>
      <p:pic>
        <p:nvPicPr>
          <p:cNvPr id="3" name="Picture 2">
            <a:extLst>
              <a:ext uri="{FF2B5EF4-FFF2-40B4-BE49-F238E27FC236}">
                <a16:creationId xmlns:a16="http://schemas.microsoft.com/office/drawing/2014/main" id="{A2AC955B-6707-324F-4234-30B7910359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817" y="927847"/>
            <a:ext cx="10626365" cy="5565187"/>
          </a:xfrm>
          <a:prstGeom prst="rect">
            <a:avLst/>
          </a:prstGeom>
          <a:ln>
            <a:solidFill>
              <a:schemeClr val="tx1"/>
            </a:solidFill>
          </a:ln>
        </p:spPr>
      </p:pic>
      <p:sp>
        <p:nvSpPr>
          <p:cNvPr id="5" name="object 5">
            <a:extLst>
              <a:ext uri="{FF2B5EF4-FFF2-40B4-BE49-F238E27FC236}">
                <a16:creationId xmlns:a16="http://schemas.microsoft.com/office/drawing/2014/main" id="{C637CF76-357C-1CCE-D494-518C158AD44E}"/>
              </a:ext>
            </a:extLst>
          </p:cNvPr>
          <p:cNvSpPr txBox="1"/>
          <p:nvPr/>
        </p:nvSpPr>
        <p:spPr>
          <a:xfrm rot="20903626">
            <a:off x="5940516" y="5298937"/>
            <a:ext cx="4876198" cy="421975"/>
          </a:xfrm>
          <a:prstGeom prst="rect">
            <a:avLst/>
          </a:prstGeom>
        </p:spPr>
        <p:txBody>
          <a:bodyPr vert="horz" wrap="square" lIns="0" tIns="27305" rIns="0" bIns="0" rtlCol="0">
            <a:spAutoFit/>
          </a:bodyPr>
          <a:lstStyle/>
          <a:p>
            <a:pPr marL="12700" marR="5080">
              <a:lnSpc>
                <a:spcPts val="2160"/>
              </a:lnSpc>
              <a:spcBef>
                <a:spcPts val="215"/>
              </a:spcBef>
            </a:pPr>
            <a:r>
              <a:rPr lang="en-US" sz="5400" spc="-20">
                <a:latin typeface="Calibri"/>
                <a:cs typeface="Calibri"/>
              </a:rPr>
              <a:t>Create events</a:t>
            </a:r>
            <a:r>
              <a:rPr lang="en-US" sz="5400" spc="-15">
                <a:latin typeface="Calibri"/>
                <a:cs typeface="Calibri"/>
              </a:rPr>
              <a:t>!</a:t>
            </a:r>
            <a:endParaRPr sz="5400">
              <a:latin typeface="Calibri"/>
              <a:cs typeface="Calibri"/>
            </a:endParaRPr>
          </a:p>
        </p:txBody>
      </p:sp>
      <p:sp>
        <p:nvSpPr>
          <p:cNvPr id="7" name="object 4">
            <a:extLst>
              <a:ext uri="{FF2B5EF4-FFF2-40B4-BE49-F238E27FC236}">
                <a16:creationId xmlns:a16="http://schemas.microsoft.com/office/drawing/2014/main" id="{457A998B-DA32-A25A-765F-D90B2FCF96FB}"/>
              </a:ext>
            </a:extLst>
          </p:cNvPr>
          <p:cNvSpPr/>
          <p:nvPr/>
        </p:nvSpPr>
        <p:spPr>
          <a:xfrm rot="5400000">
            <a:off x="9456745" y="1290561"/>
            <a:ext cx="533401" cy="1076826"/>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10" name="TextBox 9">
            <a:extLst>
              <a:ext uri="{FF2B5EF4-FFF2-40B4-BE49-F238E27FC236}">
                <a16:creationId xmlns:a16="http://schemas.microsoft.com/office/drawing/2014/main" id="{9B3AB517-8200-0B30-C148-74C9FFE53FDF}"/>
              </a:ext>
            </a:extLst>
          </p:cNvPr>
          <p:cNvSpPr txBox="1"/>
          <p:nvPr/>
        </p:nvSpPr>
        <p:spPr>
          <a:xfrm>
            <a:off x="782817" y="3854822"/>
            <a:ext cx="212264" cy="457201"/>
          </a:xfrm>
          <a:prstGeom prst="rect">
            <a:avLst/>
          </a:prstGeom>
          <a:solidFill>
            <a:schemeClr val="bg1"/>
          </a:solidFill>
        </p:spPr>
        <p:txBody>
          <a:bodyPr wrap="square" rtlCol="0">
            <a:spAutoFit/>
          </a:bodyPr>
          <a:lstStyle/>
          <a:p>
            <a:endParaRPr lang="en-US" sz="800"/>
          </a:p>
        </p:txBody>
      </p:sp>
      <p:sp>
        <p:nvSpPr>
          <p:cNvPr id="11" name="TextBox 10">
            <a:extLst>
              <a:ext uri="{FF2B5EF4-FFF2-40B4-BE49-F238E27FC236}">
                <a16:creationId xmlns:a16="http://schemas.microsoft.com/office/drawing/2014/main" id="{1A2602D5-2703-D63D-8DF0-18A6794D2064}"/>
              </a:ext>
            </a:extLst>
          </p:cNvPr>
          <p:cNvSpPr txBox="1"/>
          <p:nvPr/>
        </p:nvSpPr>
        <p:spPr>
          <a:xfrm>
            <a:off x="782819" y="3003177"/>
            <a:ext cx="212264" cy="215444"/>
          </a:xfrm>
          <a:prstGeom prst="rect">
            <a:avLst/>
          </a:prstGeom>
          <a:solidFill>
            <a:schemeClr val="bg1"/>
          </a:solidFill>
        </p:spPr>
        <p:txBody>
          <a:bodyPr wrap="square" rtlCol="0">
            <a:spAutoFit/>
          </a:bodyPr>
          <a:lstStyle/>
          <a:p>
            <a:endParaRPr lang="en-US" sz="800"/>
          </a:p>
        </p:txBody>
      </p:sp>
    </p:spTree>
    <p:extLst>
      <p:ext uri="{BB962C8B-B14F-4D97-AF65-F5344CB8AC3E}">
        <p14:creationId xmlns:p14="http://schemas.microsoft.com/office/powerpoint/2010/main" val="614034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Events</a:t>
            </a:r>
          </a:p>
        </p:txBody>
      </p:sp>
      <p:pic>
        <p:nvPicPr>
          <p:cNvPr id="2" name="Picture 1">
            <a:extLst>
              <a:ext uri="{FF2B5EF4-FFF2-40B4-BE49-F238E27FC236}">
                <a16:creationId xmlns:a16="http://schemas.microsoft.com/office/drawing/2014/main" id="{3D3BBD18-52A4-F347-C0D8-83346570F95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48871" y="912484"/>
            <a:ext cx="10439399" cy="5604857"/>
          </a:xfrm>
          <a:prstGeom prst="rect">
            <a:avLst/>
          </a:prstGeom>
          <a:ln>
            <a:solidFill>
              <a:schemeClr val="tx1"/>
            </a:solidFill>
          </a:ln>
        </p:spPr>
      </p:pic>
      <p:sp>
        <p:nvSpPr>
          <p:cNvPr id="4" name="object 4">
            <a:extLst>
              <a:ext uri="{FF2B5EF4-FFF2-40B4-BE49-F238E27FC236}">
                <a16:creationId xmlns:a16="http://schemas.microsoft.com/office/drawing/2014/main" id="{C1B27C92-E89A-69D3-CD21-2C9D54673CA9}"/>
              </a:ext>
            </a:extLst>
          </p:cNvPr>
          <p:cNvSpPr/>
          <p:nvPr/>
        </p:nvSpPr>
        <p:spPr>
          <a:xfrm rot="5400000">
            <a:off x="2555471" y="559765"/>
            <a:ext cx="533401" cy="1574367"/>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6" name="TextBox 5">
            <a:extLst>
              <a:ext uri="{FF2B5EF4-FFF2-40B4-BE49-F238E27FC236}">
                <a16:creationId xmlns:a16="http://schemas.microsoft.com/office/drawing/2014/main" id="{DFFB3613-7ACB-B459-8CC5-E6FFCDAA31DE}"/>
              </a:ext>
            </a:extLst>
          </p:cNvPr>
          <p:cNvSpPr txBox="1"/>
          <p:nvPr/>
        </p:nvSpPr>
        <p:spPr>
          <a:xfrm>
            <a:off x="1048871" y="2671482"/>
            <a:ext cx="286870" cy="627530"/>
          </a:xfrm>
          <a:prstGeom prst="rect">
            <a:avLst/>
          </a:prstGeom>
          <a:solidFill>
            <a:schemeClr val="bg1"/>
          </a:solidFill>
        </p:spPr>
        <p:txBody>
          <a:bodyPr wrap="square" rtlCol="0">
            <a:spAutoFit/>
          </a:bodyPr>
          <a:lstStyle/>
          <a:p>
            <a:endParaRPr lang="en-US"/>
          </a:p>
        </p:txBody>
      </p:sp>
      <p:sp>
        <p:nvSpPr>
          <p:cNvPr id="8" name="TextBox 7">
            <a:extLst>
              <a:ext uri="{FF2B5EF4-FFF2-40B4-BE49-F238E27FC236}">
                <a16:creationId xmlns:a16="http://schemas.microsoft.com/office/drawing/2014/main" id="{5D4D94AC-A56C-2FEF-647A-F4DF6CCB015D}"/>
              </a:ext>
            </a:extLst>
          </p:cNvPr>
          <p:cNvSpPr txBox="1"/>
          <p:nvPr/>
        </p:nvSpPr>
        <p:spPr>
          <a:xfrm rot="5400000">
            <a:off x="2909047" y="4970931"/>
            <a:ext cx="116541" cy="627530"/>
          </a:xfrm>
          <a:prstGeom prst="rect">
            <a:avLst/>
          </a:prstGeom>
          <a:solidFill>
            <a:schemeClr val="bg1"/>
          </a:solidFill>
        </p:spPr>
        <p:txBody>
          <a:bodyPr wrap="square" rtlCol="0">
            <a:spAutoFit/>
          </a:bodyPr>
          <a:lstStyle/>
          <a:p>
            <a:endParaRPr lang="en-US"/>
          </a:p>
        </p:txBody>
      </p:sp>
      <p:sp>
        <p:nvSpPr>
          <p:cNvPr id="9" name="TextBox 8">
            <a:extLst>
              <a:ext uri="{FF2B5EF4-FFF2-40B4-BE49-F238E27FC236}">
                <a16:creationId xmlns:a16="http://schemas.microsoft.com/office/drawing/2014/main" id="{14EA0AD5-B306-FEA8-ACE3-83943EB01F28}"/>
              </a:ext>
            </a:extLst>
          </p:cNvPr>
          <p:cNvSpPr txBox="1"/>
          <p:nvPr/>
        </p:nvSpPr>
        <p:spPr>
          <a:xfrm rot="5400000">
            <a:off x="6698876" y="4970932"/>
            <a:ext cx="116541" cy="627530"/>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val="307314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Events</a:t>
            </a:r>
          </a:p>
        </p:txBody>
      </p:sp>
      <p:sp>
        <p:nvSpPr>
          <p:cNvPr id="8" name="TextBox 7">
            <a:extLst>
              <a:ext uri="{FF2B5EF4-FFF2-40B4-BE49-F238E27FC236}">
                <a16:creationId xmlns:a16="http://schemas.microsoft.com/office/drawing/2014/main" id="{5D4D94AC-A56C-2FEF-647A-F4DF6CCB015D}"/>
              </a:ext>
            </a:extLst>
          </p:cNvPr>
          <p:cNvSpPr txBox="1"/>
          <p:nvPr/>
        </p:nvSpPr>
        <p:spPr>
          <a:xfrm rot="5400000">
            <a:off x="2909047" y="4970931"/>
            <a:ext cx="116541" cy="627530"/>
          </a:xfrm>
          <a:prstGeom prst="rect">
            <a:avLst/>
          </a:prstGeom>
          <a:solidFill>
            <a:schemeClr val="bg1"/>
          </a:solidFill>
        </p:spPr>
        <p:txBody>
          <a:bodyPr wrap="square" rtlCol="0">
            <a:spAutoFit/>
          </a:bodyPr>
          <a:lstStyle/>
          <a:p>
            <a:endParaRPr lang="en-US"/>
          </a:p>
        </p:txBody>
      </p:sp>
      <p:sp>
        <p:nvSpPr>
          <p:cNvPr id="9" name="TextBox 8">
            <a:extLst>
              <a:ext uri="{FF2B5EF4-FFF2-40B4-BE49-F238E27FC236}">
                <a16:creationId xmlns:a16="http://schemas.microsoft.com/office/drawing/2014/main" id="{14EA0AD5-B306-FEA8-ACE3-83943EB01F28}"/>
              </a:ext>
            </a:extLst>
          </p:cNvPr>
          <p:cNvSpPr txBox="1"/>
          <p:nvPr/>
        </p:nvSpPr>
        <p:spPr>
          <a:xfrm rot="5400000">
            <a:off x="6698876" y="4970932"/>
            <a:ext cx="116541" cy="627530"/>
          </a:xfrm>
          <a:prstGeom prst="rect">
            <a:avLst/>
          </a:prstGeom>
          <a:solidFill>
            <a:schemeClr val="bg1"/>
          </a:solidFill>
        </p:spPr>
        <p:txBody>
          <a:bodyPr wrap="square" rtlCol="0">
            <a:spAutoFit/>
          </a:bodyPr>
          <a:lstStyle/>
          <a:p>
            <a:endParaRPr lang="en-US"/>
          </a:p>
        </p:txBody>
      </p:sp>
      <p:pic>
        <p:nvPicPr>
          <p:cNvPr id="3" name="Picture 2">
            <a:extLst>
              <a:ext uri="{FF2B5EF4-FFF2-40B4-BE49-F238E27FC236}">
                <a16:creationId xmlns:a16="http://schemas.microsoft.com/office/drawing/2014/main" id="{667B256D-97CC-8982-DEFB-9E9A8DB3D7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85766" y="1261936"/>
            <a:ext cx="10020468" cy="5163880"/>
          </a:xfrm>
          <a:prstGeom prst="rect">
            <a:avLst/>
          </a:prstGeom>
          <a:ln>
            <a:solidFill>
              <a:schemeClr val="tx1"/>
            </a:solidFill>
          </a:ln>
        </p:spPr>
      </p:pic>
    </p:spTree>
    <p:extLst>
      <p:ext uri="{BB962C8B-B14F-4D97-AF65-F5344CB8AC3E}">
        <p14:creationId xmlns:p14="http://schemas.microsoft.com/office/powerpoint/2010/main" val="30933777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Events</a:t>
            </a:r>
          </a:p>
        </p:txBody>
      </p:sp>
      <p:pic>
        <p:nvPicPr>
          <p:cNvPr id="2" name="Picture 1">
            <a:extLst>
              <a:ext uri="{FF2B5EF4-FFF2-40B4-BE49-F238E27FC236}">
                <a16:creationId xmlns:a16="http://schemas.microsoft.com/office/drawing/2014/main" id="{DDA4A249-92EB-3FBF-7D63-09DEB6689EA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2500" y="890800"/>
            <a:ext cx="10287000" cy="5635506"/>
          </a:xfrm>
          <a:prstGeom prst="rect">
            <a:avLst/>
          </a:prstGeom>
          <a:ln>
            <a:solidFill>
              <a:schemeClr val="tx1"/>
            </a:solidFill>
          </a:ln>
        </p:spPr>
      </p:pic>
    </p:spTree>
    <p:extLst>
      <p:ext uri="{BB962C8B-B14F-4D97-AF65-F5344CB8AC3E}">
        <p14:creationId xmlns:p14="http://schemas.microsoft.com/office/powerpoint/2010/main" val="3476155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u="sng" dirty="0">
                <a:solidFill>
                  <a:prstClr val="white"/>
                </a:solidFill>
                <a:latin typeface="Rockwell"/>
                <a:ea typeface="Impact" charset="0"/>
                <a:cs typeface="Impact" charset="0"/>
              </a:rPr>
              <a:t>Overview</a:t>
            </a:r>
            <a:endParaRPr kumimoji="0" lang="en-US" sz="6000" b="1" i="0" u="sng" strike="noStrike" kern="1200" cap="none" spc="0" normalizeH="0" baseline="0" noProof="0" dirty="0">
              <a:ln>
                <a:noFill/>
              </a:ln>
              <a:solidFill>
                <a:prstClr val="white"/>
              </a:solidFill>
              <a:effectLst/>
              <a:uLnTx/>
              <a:uFillTx/>
              <a:latin typeface="Rockwell" panose="02060603020205020403" pitchFamily="18" charset="0"/>
              <a:ea typeface="Impact" charset="0"/>
              <a:cs typeface="Impact" charset="0"/>
            </a:endParaRPr>
          </a:p>
        </p:txBody>
      </p:sp>
      <p:sp>
        <p:nvSpPr>
          <p:cNvPr id="2" name="TextBox 1">
            <a:extLst>
              <a:ext uri="{FF2B5EF4-FFF2-40B4-BE49-F238E27FC236}">
                <a16:creationId xmlns:a16="http://schemas.microsoft.com/office/drawing/2014/main" id="{ED0394EB-C86A-BFBF-925D-D2A460C0F03B}"/>
              </a:ext>
            </a:extLst>
          </p:cNvPr>
          <p:cNvSpPr txBox="1"/>
          <p:nvPr/>
        </p:nvSpPr>
        <p:spPr>
          <a:xfrm>
            <a:off x="410641" y="1073074"/>
            <a:ext cx="6490448" cy="5293757"/>
          </a:xfrm>
          <a:prstGeom prst="rect">
            <a:avLst/>
          </a:prstGeom>
          <a:noFill/>
        </p:spPr>
        <p:txBody>
          <a:bodyPr wrap="square" lIns="91440" tIns="45720" rIns="91440" bIns="45720" rtlCol="0" anchor="t">
            <a:spAutoFit/>
          </a:bodyPr>
          <a:lstStyle/>
          <a:p>
            <a:r>
              <a:rPr lang="en-US" sz="2400" b="1" u="sng" dirty="0">
                <a:solidFill>
                  <a:prstClr val="white"/>
                </a:solidFill>
                <a:latin typeface="Rockwell"/>
              </a:rPr>
              <a:t>Topics to Discuss</a:t>
            </a:r>
          </a:p>
          <a:p>
            <a:endParaRPr lang="en-US" sz="800" b="1">
              <a:solidFill>
                <a:prstClr val="white"/>
              </a:solidFill>
              <a:latin typeface="Rockwell" panose="02060603020205020403" pitchFamily="18" charset="0"/>
            </a:endParaRPr>
          </a:p>
          <a:p>
            <a:pPr marL="285750" indent="-285750">
              <a:lnSpc>
                <a:spcPct val="150000"/>
              </a:lnSpc>
              <a:buFont typeface="Arial" panose="020B0604020202020204" pitchFamily="34" charset="0"/>
              <a:buChar char="•"/>
            </a:pPr>
            <a:r>
              <a:rPr lang="en-US" sz="2400" b="1" dirty="0">
                <a:solidFill>
                  <a:prstClr val="white"/>
                </a:solidFill>
                <a:latin typeface="Rockwell"/>
              </a:rPr>
              <a:t>General Resources &amp; Support</a:t>
            </a:r>
          </a:p>
          <a:p>
            <a:pPr marL="285750" indent="-285750">
              <a:lnSpc>
                <a:spcPct val="150000"/>
              </a:lnSpc>
              <a:buFont typeface="Arial" panose="020B0604020202020204" pitchFamily="34" charset="0"/>
              <a:buChar char="•"/>
            </a:pPr>
            <a:r>
              <a:rPr lang="en-US" sz="2400" b="1" dirty="0">
                <a:solidFill>
                  <a:prstClr val="white"/>
                </a:solidFill>
                <a:latin typeface="Rockwell"/>
              </a:rPr>
              <a:t>RSO Calendar</a:t>
            </a:r>
          </a:p>
          <a:p>
            <a:pPr marL="285750" indent="-285750">
              <a:lnSpc>
                <a:spcPct val="150000"/>
              </a:lnSpc>
              <a:buFont typeface="Arial" panose="020B0604020202020204" pitchFamily="34" charset="0"/>
              <a:buChar char="•"/>
            </a:pPr>
            <a:r>
              <a:rPr lang="en-US" sz="2400" b="1" dirty="0">
                <a:solidFill>
                  <a:prstClr val="white"/>
                </a:solidFill>
                <a:latin typeface="Rockwell"/>
              </a:rPr>
              <a:t>Campus Policies</a:t>
            </a:r>
          </a:p>
          <a:p>
            <a:pPr marL="285750" indent="-285750">
              <a:lnSpc>
                <a:spcPct val="150000"/>
              </a:lnSpc>
              <a:buFont typeface="Arial" panose="020B0604020202020204" pitchFamily="34" charset="0"/>
              <a:buChar char="•"/>
            </a:pPr>
            <a:r>
              <a:rPr lang="en-US" sz="2400" b="1" dirty="0">
                <a:solidFill>
                  <a:prstClr val="white"/>
                </a:solidFill>
                <a:latin typeface="Rockwell"/>
              </a:rPr>
              <a:t>Code of Student Conduct</a:t>
            </a:r>
          </a:p>
          <a:p>
            <a:pPr marL="285750" indent="-285750">
              <a:lnSpc>
                <a:spcPct val="150000"/>
              </a:lnSpc>
              <a:buFont typeface="Arial" panose="020B0604020202020204" pitchFamily="34" charset="0"/>
              <a:buChar char="•"/>
            </a:pPr>
            <a:r>
              <a:rPr lang="en-US" sz="2400" b="1" dirty="0">
                <a:solidFill>
                  <a:prstClr val="white"/>
                </a:solidFill>
                <a:latin typeface="Rockwell"/>
              </a:rPr>
              <a:t>Redbird Life</a:t>
            </a:r>
          </a:p>
          <a:p>
            <a:pPr marL="285750" indent="-285750">
              <a:lnSpc>
                <a:spcPct val="150000"/>
              </a:lnSpc>
              <a:buFont typeface="Arial" panose="020B0604020202020204" pitchFamily="34" charset="0"/>
              <a:buChar char="•"/>
            </a:pPr>
            <a:r>
              <a:rPr lang="en-US" sz="2400" b="1" dirty="0">
                <a:solidFill>
                  <a:prstClr val="white"/>
                </a:solidFill>
                <a:latin typeface="Rockwell"/>
              </a:rPr>
              <a:t>RSO Funding</a:t>
            </a:r>
          </a:p>
          <a:p>
            <a:pPr marL="285750" indent="-285750">
              <a:lnSpc>
                <a:spcPct val="150000"/>
              </a:lnSpc>
              <a:buFont typeface="Arial" panose="020B0604020202020204" pitchFamily="34" charset="0"/>
              <a:buChar char="•"/>
            </a:pPr>
            <a:r>
              <a:rPr lang="en-US" sz="2400" b="1" dirty="0">
                <a:solidFill>
                  <a:prstClr val="white"/>
                </a:solidFill>
                <a:latin typeface="Rockwell" panose="02060603020205020403" pitchFamily="18" charset="0"/>
              </a:rPr>
              <a:t>Reserving Space on Campus</a:t>
            </a:r>
          </a:p>
          <a:p>
            <a:pPr marL="285750" indent="-285750">
              <a:lnSpc>
                <a:spcPct val="150000"/>
              </a:lnSpc>
              <a:buFont typeface="Arial" panose="020B0604020202020204" pitchFamily="34" charset="0"/>
              <a:buChar char="•"/>
            </a:pPr>
            <a:r>
              <a:rPr lang="en-US" sz="2400" b="1" dirty="0">
                <a:solidFill>
                  <a:prstClr val="white"/>
                </a:solidFill>
                <a:latin typeface="Rockwell"/>
              </a:rPr>
              <a:t>How to get support</a:t>
            </a:r>
          </a:p>
          <a:p>
            <a:pPr marL="285750" indent="-285750">
              <a:buFont typeface="Arial" panose="020B0604020202020204" pitchFamily="34" charset="0"/>
              <a:buChar char="•"/>
            </a:pPr>
            <a:endParaRPr lang="en-US"/>
          </a:p>
        </p:txBody>
      </p:sp>
      <p:pic>
        <p:nvPicPr>
          <p:cNvPr id="1029" name="Picture 5" descr="Agenda - Free files and folders icons">
            <a:extLst>
              <a:ext uri="{FF2B5EF4-FFF2-40B4-BE49-F238E27FC236}">
                <a16:creationId xmlns:a16="http://schemas.microsoft.com/office/drawing/2014/main" id="{6F8F5D2C-5407-36B8-055C-7601C6BE4D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9680">
            <a:off x="7507255" y="1916432"/>
            <a:ext cx="2855259" cy="2855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57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Events</a:t>
            </a:r>
          </a:p>
        </p:txBody>
      </p:sp>
      <p:pic>
        <p:nvPicPr>
          <p:cNvPr id="3" name="Picture 2">
            <a:extLst>
              <a:ext uri="{FF2B5EF4-FFF2-40B4-BE49-F238E27FC236}">
                <a16:creationId xmlns:a16="http://schemas.microsoft.com/office/drawing/2014/main" id="{E0FC9939-CEC5-DB32-174C-DAE0CF145D4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1049111"/>
            <a:ext cx="10972800" cy="5085337"/>
          </a:xfrm>
          <a:prstGeom prst="rect">
            <a:avLst/>
          </a:prstGeom>
          <a:ln>
            <a:solidFill>
              <a:schemeClr val="tx1"/>
            </a:solidFill>
          </a:ln>
        </p:spPr>
      </p:pic>
      <p:sp>
        <p:nvSpPr>
          <p:cNvPr id="4" name="object 4">
            <a:extLst>
              <a:ext uri="{FF2B5EF4-FFF2-40B4-BE49-F238E27FC236}">
                <a16:creationId xmlns:a16="http://schemas.microsoft.com/office/drawing/2014/main" id="{3D153F59-D580-47B8-0EA5-852E4D58726A}"/>
              </a:ext>
            </a:extLst>
          </p:cNvPr>
          <p:cNvSpPr/>
          <p:nvPr/>
        </p:nvSpPr>
        <p:spPr>
          <a:xfrm rot="5400000">
            <a:off x="4477338" y="4254046"/>
            <a:ext cx="533401" cy="2172878"/>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996688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Events</a:t>
            </a:r>
          </a:p>
        </p:txBody>
      </p:sp>
      <p:pic>
        <p:nvPicPr>
          <p:cNvPr id="2" name="Picture 1">
            <a:extLst>
              <a:ext uri="{FF2B5EF4-FFF2-40B4-BE49-F238E27FC236}">
                <a16:creationId xmlns:a16="http://schemas.microsoft.com/office/drawing/2014/main" id="{AEC3EEBC-5EA2-698E-D0DF-C9AFFEDD9E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333500" y="994260"/>
            <a:ext cx="9525000" cy="5332825"/>
          </a:xfrm>
          <a:prstGeom prst="rect">
            <a:avLst/>
          </a:prstGeom>
          <a:ln>
            <a:solidFill>
              <a:schemeClr val="tx1"/>
            </a:solidFill>
          </a:ln>
        </p:spPr>
      </p:pic>
      <p:sp>
        <p:nvSpPr>
          <p:cNvPr id="5" name="TextBox 4">
            <a:extLst>
              <a:ext uri="{FF2B5EF4-FFF2-40B4-BE49-F238E27FC236}">
                <a16:creationId xmlns:a16="http://schemas.microsoft.com/office/drawing/2014/main" id="{2F319249-D689-74AC-F0C2-13F8955E3CEA}"/>
              </a:ext>
            </a:extLst>
          </p:cNvPr>
          <p:cNvSpPr txBox="1"/>
          <p:nvPr/>
        </p:nvSpPr>
        <p:spPr>
          <a:xfrm rot="5400000">
            <a:off x="6719049" y="2263590"/>
            <a:ext cx="98611" cy="770967"/>
          </a:xfrm>
          <a:prstGeom prst="rect">
            <a:avLst/>
          </a:prstGeom>
          <a:solidFill>
            <a:schemeClr val="bg1"/>
          </a:solidFill>
        </p:spPr>
        <p:txBody>
          <a:bodyPr wrap="square" rtlCol="0">
            <a:spAutoFit/>
          </a:bodyPr>
          <a:lstStyle/>
          <a:p>
            <a:endParaRPr lang="en-US"/>
          </a:p>
        </p:txBody>
      </p:sp>
      <p:sp>
        <p:nvSpPr>
          <p:cNvPr id="6" name="TextBox 5">
            <a:extLst>
              <a:ext uri="{FF2B5EF4-FFF2-40B4-BE49-F238E27FC236}">
                <a16:creationId xmlns:a16="http://schemas.microsoft.com/office/drawing/2014/main" id="{3F272B77-22CE-B004-FF53-8F2CD35E1528}"/>
              </a:ext>
            </a:extLst>
          </p:cNvPr>
          <p:cNvSpPr txBox="1"/>
          <p:nvPr/>
        </p:nvSpPr>
        <p:spPr>
          <a:xfrm rot="5400000">
            <a:off x="6719049" y="2465295"/>
            <a:ext cx="98611" cy="770967"/>
          </a:xfrm>
          <a:prstGeom prst="rect">
            <a:avLst/>
          </a:prstGeom>
          <a:solidFill>
            <a:schemeClr val="bg1"/>
          </a:solidFill>
        </p:spPr>
        <p:txBody>
          <a:bodyPr wrap="square" rtlCol="0">
            <a:spAutoFit/>
          </a:bodyPr>
          <a:lstStyle/>
          <a:p>
            <a:endParaRPr lang="en-US"/>
          </a:p>
        </p:txBody>
      </p:sp>
      <p:sp>
        <p:nvSpPr>
          <p:cNvPr id="7" name="object 4">
            <a:extLst>
              <a:ext uri="{FF2B5EF4-FFF2-40B4-BE49-F238E27FC236}">
                <a16:creationId xmlns:a16="http://schemas.microsoft.com/office/drawing/2014/main" id="{C06FD564-99CE-97B5-2923-57045936E131}"/>
              </a:ext>
            </a:extLst>
          </p:cNvPr>
          <p:cNvSpPr/>
          <p:nvPr/>
        </p:nvSpPr>
        <p:spPr>
          <a:xfrm rot="5400000">
            <a:off x="4127834" y="3680428"/>
            <a:ext cx="291114" cy="1070219"/>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8" name="object 4">
            <a:extLst>
              <a:ext uri="{FF2B5EF4-FFF2-40B4-BE49-F238E27FC236}">
                <a16:creationId xmlns:a16="http://schemas.microsoft.com/office/drawing/2014/main" id="{F053CFA9-D7EF-FAAE-8103-66F802F0FC94}"/>
              </a:ext>
            </a:extLst>
          </p:cNvPr>
          <p:cNvSpPr/>
          <p:nvPr/>
        </p:nvSpPr>
        <p:spPr>
          <a:xfrm rot="5400000">
            <a:off x="6874453" y="4032100"/>
            <a:ext cx="291114" cy="1070219"/>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9" name="object 4">
            <a:extLst>
              <a:ext uri="{FF2B5EF4-FFF2-40B4-BE49-F238E27FC236}">
                <a16:creationId xmlns:a16="http://schemas.microsoft.com/office/drawing/2014/main" id="{824C32E8-885E-3A6B-E10F-7E2FB6D294C1}"/>
              </a:ext>
            </a:extLst>
          </p:cNvPr>
          <p:cNvSpPr/>
          <p:nvPr/>
        </p:nvSpPr>
        <p:spPr>
          <a:xfrm rot="5400000">
            <a:off x="9103248" y="3039448"/>
            <a:ext cx="291114" cy="1070219"/>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4105805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a:t>
            </a:r>
            <a:endParaRPr lang="en-US" sz="4400" b="1" u="sng">
              <a:solidFill>
                <a:prstClr val="white"/>
              </a:solidFill>
              <a:latin typeface="Rockwell" panose="02060603020205020403" pitchFamily="18" charset="0"/>
              <a:ea typeface="Impact" charset="0"/>
              <a:cs typeface="Impac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Attendance at Events</a:t>
            </a:r>
          </a:p>
        </p:txBody>
      </p:sp>
      <p:sp>
        <p:nvSpPr>
          <p:cNvPr id="2" name="object 5">
            <a:extLst>
              <a:ext uri="{FF2B5EF4-FFF2-40B4-BE49-F238E27FC236}">
                <a16:creationId xmlns:a16="http://schemas.microsoft.com/office/drawing/2014/main" id="{261218C8-3D52-FADE-84F6-30AEA43CE183}"/>
              </a:ext>
            </a:extLst>
          </p:cNvPr>
          <p:cNvSpPr/>
          <p:nvPr/>
        </p:nvSpPr>
        <p:spPr>
          <a:xfrm>
            <a:off x="457577" y="1541332"/>
            <a:ext cx="5863638" cy="3586479"/>
          </a:xfrm>
          <a:prstGeom prst="rect">
            <a:avLst/>
          </a:prstGeom>
          <a:blipFill>
            <a:blip r:embed="rId3" cstate="print"/>
            <a:stretch>
              <a:fillRect/>
            </a:stretch>
          </a:blipFill>
        </p:spPr>
        <p:txBody>
          <a:bodyPr wrap="square" lIns="0" tIns="0" rIns="0" bIns="0" rtlCol="0"/>
          <a:lstStyle/>
          <a:p>
            <a:endParaRPr/>
          </a:p>
        </p:txBody>
      </p:sp>
      <p:sp>
        <p:nvSpPr>
          <p:cNvPr id="5" name="object 2">
            <a:extLst>
              <a:ext uri="{FF2B5EF4-FFF2-40B4-BE49-F238E27FC236}">
                <a16:creationId xmlns:a16="http://schemas.microsoft.com/office/drawing/2014/main" id="{EE96A312-22EF-A314-5A56-C856FE40C1A0}"/>
              </a:ext>
            </a:extLst>
          </p:cNvPr>
          <p:cNvSpPr/>
          <p:nvPr/>
        </p:nvSpPr>
        <p:spPr>
          <a:xfrm>
            <a:off x="7929825" y="1795331"/>
            <a:ext cx="2438400" cy="3078479"/>
          </a:xfrm>
          <a:prstGeom prst="rect">
            <a:avLst/>
          </a:prstGeom>
          <a:blipFill>
            <a:blip r:embed="rId4" cstate="print"/>
            <a:stretch>
              <a:fillRect/>
            </a:stretch>
          </a:blipFill>
        </p:spPr>
        <p:txBody>
          <a:bodyPr wrap="square" lIns="0" tIns="0" rIns="0" bIns="0" rtlCol="0"/>
          <a:lstStyle/>
          <a:p>
            <a:endParaRPr/>
          </a:p>
        </p:txBody>
      </p:sp>
      <p:sp>
        <p:nvSpPr>
          <p:cNvPr id="6" name="object 6">
            <a:extLst>
              <a:ext uri="{FF2B5EF4-FFF2-40B4-BE49-F238E27FC236}">
                <a16:creationId xmlns:a16="http://schemas.microsoft.com/office/drawing/2014/main" id="{00BCD44B-C042-8E54-6F25-1B23538CDC84}"/>
              </a:ext>
            </a:extLst>
          </p:cNvPr>
          <p:cNvSpPr/>
          <p:nvPr/>
        </p:nvSpPr>
        <p:spPr>
          <a:xfrm>
            <a:off x="1721492" y="5807001"/>
            <a:ext cx="1432560" cy="859006"/>
          </a:xfrm>
          <a:prstGeom prst="rect">
            <a:avLst/>
          </a:prstGeom>
          <a:blipFill>
            <a:blip r:embed="rId5" cstate="print"/>
            <a:stretch>
              <a:fillRect/>
            </a:stretch>
          </a:blipFill>
        </p:spPr>
        <p:txBody>
          <a:bodyPr wrap="square" lIns="0" tIns="0" rIns="0" bIns="0" rtlCol="0"/>
          <a:lstStyle/>
          <a:p>
            <a:endParaRPr/>
          </a:p>
        </p:txBody>
      </p:sp>
      <p:sp>
        <p:nvSpPr>
          <p:cNvPr id="7" name="object 9">
            <a:extLst>
              <a:ext uri="{FF2B5EF4-FFF2-40B4-BE49-F238E27FC236}">
                <a16:creationId xmlns:a16="http://schemas.microsoft.com/office/drawing/2014/main" id="{533F8540-B6C1-60A8-4305-92E29FCCF608}"/>
              </a:ext>
            </a:extLst>
          </p:cNvPr>
          <p:cNvSpPr/>
          <p:nvPr/>
        </p:nvSpPr>
        <p:spPr>
          <a:xfrm>
            <a:off x="810487" y="5826760"/>
            <a:ext cx="782320" cy="802640"/>
          </a:xfrm>
          <a:prstGeom prst="rect">
            <a:avLst/>
          </a:prstGeom>
          <a:blipFill>
            <a:blip r:embed="rId6" cstate="print"/>
            <a:stretch>
              <a:fillRect/>
            </a:stretch>
          </a:blipFill>
        </p:spPr>
        <p:txBody>
          <a:bodyPr wrap="square" lIns="0" tIns="0" rIns="0" bIns="0" rtlCol="0"/>
          <a:lstStyle/>
          <a:p>
            <a:endParaRPr/>
          </a:p>
        </p:txBody>
      </p:sp>
      <p:sp>
        <p:nvSpPr>
          <p:cNvPr id="8" name="object 10">
            <a:extLst>
              <a:ext uri="{FF2B5EF4-FFF2-40B4-BE49-F238E27FC236}">
                <a16:creationId xmlns:a16="http://schemas.microsoft.com/office/drawing/2014/main" id="{079B461F-32C1-2D59-904B-AC0FE4153BE8}"/>
              </a:ext>
            </a:extLst>
          </p:cNvPr>
          <p:cNvSpPr txBox="1"/>
          <p:nvPr/>
        </p:nvSpPr>
        <p:spPr>
          <a:xfrm>
            <a:off x="381000" y="5433192"/>
            <a:ext cx="3276600" cy="320601"/>
          </a:xfrm>
          <a:prstGeom prst="rect">
            <a:avLst/>
          </a:prstGeom>
        </p:spPr>
        <p:txBody>
          <a:bodyPr vert="horz" wrap="square" lIns="0" tIns="12700" rIns="0" bIns="0" rtlCol="0">
            <a:spAutoFit/>
          </a:bodyPr>
          <a:lstStyle/>
          <a:p>
            <a:pPr marL="12700" algn="ctr">
              <a:lnSpc>
                <a:spcPct val="100000"/>
              </a:lnSpc>
              <a:spcBef>
                <a:spcPts val="100"/>
              </a:spcBef>
            </a:pPr>
            <a:r>
              <a:rPr lang="en-US" sz="2000" spc="-25">
                <a:solidFill>
                  <a:schemeClr val="bg1"/>
                </a:solidFill>
                <a:uFill>
                  <a:solidFill>
                    <a:srgbClr val="000000"/>
                  </a:solidFill>
                </a:uFill>
                <a:latin typeface="Chaparral Pro" panose="02060503040505020203"/>
                <a:cs typeface="Century Gothic"/>
              </a:rPr>
              <a:t>Download Event </a:t>
            </a:r>
            <a:r>
              <a:rPr sz="2000" spc="-15">
                <a:solidFill>
                  <a:schemeClr val="bg1"/>
                </a:solidFill>
                <a:uFill>
                  <a:solidFill>
                    <a:srgbClr val="000000"/>
                  </a:solidFill>
                </a:uFill>
                <a:latin typeface="Chaparral Pro" panose="02060503040505020203"/>
                <a:cs typeface="Century Gothic"/>
              </a:rPr>
              <a:t>Check-in</a:t>
            </a:r>
            <a:r>
              <a:rPr sz="2000" spc="105">
                <a:solidFill>
                  <a:schemeClr val="bg1"/>
                </a:solidFill>
                <a:uFill>
                  <a:solidFill>
                    <a:srgbClr val="000000"/>
                  </a:solidFill>
                </a:uFill>
                <a:latin typeface="Chaparral Pro" panose="02060503040505020203"/>
                <a:cs typeface="Century Gothic"/>
              </a:rPr>
              <a:t> </a:t>
            </a:r>
            <a:r>
              <a:rPr sz="2000" spc="10">
                <a:solidFill>
                  <a:schemeClr val="bg1"/>
                </a:solidFill>
                <a:uFill>
                  <a:solidFill>
                    <a:srgbClr val="000000"/>
                  </a:solidFill>
                </a:uFill>
                <a:latin typeface="Chaparral Pro" panose="02060503040505020203"/>
                <a:cs typeface="Century Gothic"/>
              </a:rPr>
              <a:t>App</a:t>
            </a:r>
            <a:r>
              <a:rPr lang="en-US" sz="2000" spc="10">
                <a:solidFill>
                  <a:schemeClr val="bg1"/>
                </a:solidFill>
                <a:uFill>
                  <a:solidFill>
                    <a:srgbClr val="000000"/>
                  </a:solidFill>
                </a:uFill>
                <a:latin typeface="Chaparral Pro" panose="02060503040505020203"/>
                <a:cs typeface="Century Gothic"/>
              </a:rPr>
              <a:t>!</a:t>
            </a:r>
            <a:endParaRPr sz="2000">
              <a:solidFill>
                <a:schemeClr val="bg1"/>
              </a:solidFill>
              <a:latin typeface="Chaparral Pro" panose="02060503040505020203"/>
              <a:cs typeface="Century Gothic"/>
            </a:endParaRPr>
          </a:p>
        </p:txBody>
      </p:sp>
      <p:sp>
        <p:nvSpPr>
          <p:cNvPr id="9" name="TextBox 8">
            <a:extLst>
              <a:ext uri="{FF2B5EF4-FFF2-40B4-BE49-F238E27FC236}">
                <a16:creationId xmlns:a16="http://schemas.microsoft.com/office/drawing/2014/main" id="{A18E2B5E-E16D-B128-1E44-281D9EFAAF56}"/>
              </a:ext>
            </a:extLst>
          </p:cNvPr>
          <p:cNvSpPr txBox="1"/>
          <p:nvPr/>
        </p:nvSpPr>
        <p:spPr>
          <a:xfrm>
            <a:off x="5220638" y="5753793"/>
            <a:ext cx="9681882" cy="646331"/>
          </a:xfrm>
          <a:prstGeom prst="rect">
            <a:avLst/>
          </a:prstGeom>
          <a:noFill/>
        </p:spPr>
        <p:txBody>
          <a:bodyPr wrap="square" rtlCol="0">
            <a:spAutoFit/>
          </a:bodyPr>
          <a:lstStyle/>
          <a:p>
            <a:r>
              <a:rPr lang="en-US">
                <a:solidFill>
                  <a:schemeClr val="bg1"/>
                </a:solidFill>
              </a:rPr>
              <a:t>Learn more on the Student Organizations website:</a:t>
            </a:r>
          </a:p>
          <a:p>
            <a:r>
              <a:rPr lang="en-US"/>
              <a:t>deanofstudents.illinoisstate.edu/involvement/organizations/resources</a:t>
            </a:r>
          </a:p>
        </p:txBody>
      </p:sp>
    </p:spTree>
    <p:extLst>
      <p:ext uri="{BB962C8B-B14F-4D97-AF65-F5344CB8AC3E}">
        <p14:creationId xmlns:p14="http://schemas.microsoft.com/office/powerpoint/2010/main" val="314940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7145"/>
            <a:ext cx="96818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Redbird Life - Roster</a:t>
            </a:r>
          </a:p>
        </p:txBody>
      </p:sp>
      <p:pic>
        <p:nvPicPr>
          <p:cNvPr id="3" name="Picture 2">
            <a:extLst>
              <a:ext uri="{FF2B5EF4-FFF2-40B4-BE49-F238E27FC236}">
                <a16:creationId xmlns:a16="http://schemas.microsoft.com/office/drawing/2014/main" id="{11E90D99-05F6-2EA0-FE93-60B929A802C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6819" y="1205400"/>
            <a:ext cx="11198361" cy="4876800"/>
          </a:xfrm>
          <a:prstGeom prst="rect">
            <a:avLst/>
          </a:prstGeom>
          <a:ln>
            <a:solidFill>
              <a:schemeClr val="tx1"/>
            </a:solidFill>
          </a:ln>
        </p:spPr>
      </p:pic>
      <p:sp>
        <p:nvSpPr>
          <p:cNvPr id="4" name="TextBox 3">
            <a:extLst>
              <a:ext uri="{FF2B5EF4-FFF2-40B4-BE49-F238E27FC236}">
                <a16:creationId xmlns:a16="http://schemas.microsoft.com/office/drawing/2014/main" id="{B56688E4-B0C3-EB34-9C95-F94FE5B83F98}"/>
              </a:ext>
            </a:extLst>
          </p:cNvPr>
          <p:cNvSpPr txBox="1"/>
          <p:nvPr/>
        </p:nvSpPr>
        <p:spPr>
          <a:xfrm>
            <a:off x="519953" y="4518212"/>
            <a:ext cx="331694" cy="369332"/>
          </a:xfrm>
          <a:prstGeom prst="rect">
            <a:avLst/>
          </a:prstGeom>
          <a:solidFill>
            <a:schemeClr val="bg1"/>
          </a:solidFill>
        </p:spPr>
        <p:txBody>
          <a:bodyPr wrap="square" rtlCol="0">
            <a:spAutoFit/>
          </a:bodyPr>
          <a:lstStyle/>
          <a:p>
            <a:endParaRPr lang="en-US"/>
          </a:p>
        </p:txBody>
      </p:sp>
      <p:sp>
        <p:nvSpPr>
          <p:cNvPr id="10" name="object 4">
            <a:extLst>
              <a:ext uri="{FF2B5EF4-FFF2-40B4-BE49-F238E27FC236}">
                <a16:creationId xmlns:a16="http://schemas.microsoft.com/office/drawing/2014/main" id="{2C86F62D-8C3D-D30C-6966-510DA909C4C2}"/>
              </a:ext>
            </a:extLst>
          </p:cNvPr>
          <p:cNvSpPr/>
          <p:nvPr/>
        </p:nvSpPr>
        <p:spPr>
          <a:xfrm rot="5400000">
            <a:off x="8995671" y="1250992"/>
            <a:ext cx="291114" cy="1070219"/>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11" name="object 4">
            <a:extLst>
              <a:ext uri="{FF2B5EF4-FFF2-40B4-BE49-F238E27FC236}">
                <a16:creationId xmlns:a16="http://schemas.microsoft.com/office/drawing/2014/main" id="{BECD364B-EED1-158E-3D08-865679564EEF}"/>
              </a:ext>
            </a:extLst>
          </p:cNvPr>
          <p:cNvSpPr/>
          <p:nvPr/>
        </p:nvSpPr>
        <p:spPr>
          <a:xfrm rot="5400000">
            <a:off x="7351060" y="5011275"/>
            <a:ext cx="690280" cy="1156446"/>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
        <p:nvSpPr>
          <p:cNvPr id="12" name="object 4">
            <a:extLst>
              <a:ext uri="{FF2B5EF4-FFF2-40B4-BE49-F238E27FC236}">
                <a16:creationId xmlns:a16="http://schemas.microsoft.com/office/drawing/2014/main" id="{961FD4F0-E16B-7EDD-9A64-1091D5E73B20}"/>
              </a:ext>
            </a:extLst>
          </p:cNvPr>
          <p:cNvSpPr/>
          <p:nvPr/>
        </p:nvSpPr>
        <p:spPr>
          <a:xfrm rot="5400000">
            <a:off x="10372163" y="5522261"/>
            <a:ext cx="376520" cy="448235"/>
          </a:xfrm>
          <a:custGeom>
            <a:avLst/>
            <a:gdLst/>
            <a:ahLst/>
            <a:cxnLst/>
            <a:rect l="l" t="t" r="r" b="b"/>
            <a:pathLst>
              <a:path w="538479" h="538480">
                <a:moveTo>
                  <a:pt x="0" y="269239"/>
                </a:moveTo>
                <a:lnTo>
                  <a:pt x="4337" y="220838"/>
                </a:lnTo>
                <a:lnTo>
                  <a:pt x="16842" y="175285"/>
                </a:lnTo>
                <a:lnTo>
                  <a:pt x="36754" y="133340"/>
                </a:lnTo>
                <a:lnTo>
                  <a:pt x="63315" y="95763"/>
                </a:lnTo>
                <a:lnTo>
                  <a:pt x="95763" y="63315"/>
                </a:lnTo>
                <a:lnTo>
                  <a:pt x="133340" y="36754"/>
                </a:lnTo>
                <a:lnTo>
                  <a:pt x="175285" y="16842"/>
                </a:lnTo>
                <a:lnTo>
                  <a:pt x="220838" y="4337"/>
                </a:lnTo>
                <a:lnTo>
                  <a:pt x="269239" y="0"/>
                </a:lnTo>
                <a:lnTo>
                  <a:pt x="317641" y="4337"/>
                </a:lnTo>
                <a:lnTo>
                  <a:pt x="363194" y="16842"/>
                </a:lnTo>
                <a:lnTo>
                  <a:pt x="405139" y="36754"/>
                </a:lnTo>
                <a:lnTo>
                  <a:pt x="442716" y="63315"/>
                </a:lnTo>
                <a:lnTo>
                  <a:pt x="475164" y="95763"/>
                </a:lnTo>
                <a:lnTo>
                  <a:pt x="501725" y="133340"/>
                </a:lnTo>
                <a:lnTo>
                  <a:pt x="521637" y="175285"/>
                </a:lnTo>
                <a:lnTo>
                  <a:pt x="534142" y="220838"/>
                </a:lnTo>
                <a:lnTo>
                  <a:pt x="538479" y="269239"/>
                </a:lnTo>
                <a:lnTo>
                  <a:pt x="534142" y="317641"/>
                </a:lnTo>
                <a:lnTo>
                  <a:pt x="521637" y="363194"/>
                </a:lnTo>
                <a:lnTo>
                  <a:pt x="501725" y="405139"/>
                </a:lnTo>
                <a:lnTo>
                  <a:pt x="475164" y="442716"/>
                </a:lnTo>
                <a:lnTo>
                  <a:pt x="442716" y="475164"/>
                </a:lnTo>
                <a:lnTo>
                  <a:pt x="405139" y="501725"/>
                </a:lnTo>
                <a:lnTo>
                  <a:pt x="363194" y="521637"/>
                </a:lnTo>
                <a:lnTo>
                  <a:pt x="317641" y="534142"/>
                </a:lnTo>
                <a:lnTo>
                  <a:pt x="269239" y="538479"/>
                </a:lnTo>
                <a:lnTo>
                  <a:pt x="220838" y="534142"/>
                </a:lnTo>
                <a:lnTo>
                  <a:pt x="175285" y="521637"/>
                </a:lnTo>
                <a:lnTo>
                  <a:pt x="133340" y="501725"/>
                </a:lnTo>
                <a:lnTo>
                  <a:pt x="95763" y="475164"/>
                </a:lnTo>
                <a:lnTo>
                  <a:pt x="63315" y="442716"/>
                </a:lnTo>
                <a:lnTo>
                  <a:pt x="36754" y="405139"/>
                </a:lnTo>
                <a:lnTo>
                  <a:pt x="16842" y="363194"/>
                </a:lnTo>
                <a:lnTo>
                  <a:pt x="4337" y="317641"/>
                </a:lnTo>
                <a:lnTo>
                  <a:pt x="0" y="269239"/>
                </a:lnTo>
                <a:close/>
              </a:path>
            </a:pathLst>
          </a:custGeom>
          <a:ln w="40640">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372781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0"/>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RSO Funding</a:t>
            </a:r>
          </a:p>
        </p:txBody>
      </p:sp>
      <p:sp>
        <p:nvSpPr>
          <p:cNvPr id="2" name="Content Placeholder 2">
            <a:extLst>
              <a:ext uri="{FF2B5EF4-FFF2-40B4-BE49-F238E27FC236}">
                <a16:creationId xmlns:a16="http://schemas.microsoft.com/office/drawing/2014/main" id="{9E497ED1-828C-99B4-4BB5-FA9E74992208}"/>
              </a:ext>
            </a:extLst>
          </p:cNvPr>
          <p:cNvSpPr txBox="1">
            <a:spLocks/>
          </p:cNvSpPr>
          <p:nvPr/>
        </p:nvSpPr>
        <p:spPr>
          <a:xfrm>
            <a:off x="411111" y="2196283"/>
            <a:ext cx="3581400" cy="135514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solidFill>
                  <a:schemeClr val="bg1"/>
                </a:solidFill>
              </a:rPr>
              <a:t>Independent RSOs</a:t>
            </a:r>
          </a:p>
          <a:p>
            <a:r>
              <a:rPr lang="en-US">
                <a:solidFill>
                  <a:schemeClr val="bg1"/>
                </a:solidFill>
              </a:rPr>
              <a:t>Sponsored RSOs</a:t>
            </a:r>
          </a:p>
          <a:p>
            <a:r>
              <a:rPr lang="en-US">
                <a:solidFill>
                  <a:schemeClr val="bg1"/>
                </a:solidFill>
              </a:rPr>
              <a:t>Certain limitations</a:t>
            </a:r>
          </a:p>
          <a:p>
            <a:endParaRPr lang="en-US"/>
          </a:p>
        </p:txBody>
      </p:sp>
      <p:sp>
        <p:nvSpPr>
          <p:cNvPr id="7" name="TextBox 6">
            <a:extLst>
              <a:ext uri="{FF2B5EF4-FFF2-40B4-BE49-F238E27FC236}">
                <a16:creationId xmlns:a16="http://schemas.microsoft.com/office/drawing/2014/main" id="{A8A37C8E-133E-7E60-B5B7-137E6F0A010D}"/>
              </a:ext>
            </a:extLst>
          </p:cNvPr>
          <p:cNvSpPr txBox="1"/>
          <p:nvPr/>
        </p:nvSpPr>
        <p:spPr>
          <a:xfrm>
            <a:off x="411111" y="1825298"/>
            <a:ext cx="3581400" cy="381001"/>
          </a:xfrm>
          <a:prstGeom prst="rect">
            <a:avLst/>
          </a:prstGeom>
          <a:solidFill>
            <a:schemeClr val="bg1"/>
          </a:solidFill>
        </p:spPr>
        <p:txBody>
          <a:bodyPr wrap="square" rtlCol="0">
            <a:spAutoFit/>
          </a:bodyPr>
          <a:lstStyle/>
          <a:p>
            <a:pPr algn="ctr"/>
            <a:r>
              <a:rPr lang="en-US" b="1"/>
              <a:t>Funding</a:t>
            </a:r>
          </a:p>
        </p:txBody>
      </p:sp>
      <p:sp>
        <p:nvSpPr>
          <p:cNvPr id="8" name="TextBox 7">
            <a:extLst>
              <a:ext uri="{FF2B5EF4-FFF2-40B4-BE49-F238E27FC236}">
                <a16:creationId xmlns:a16="http://schemas.microsoft.com/office/drawing/2014/main" id="{881B4F1B-BCA4-6E36-9D20-E9C4B66B5D75}"/>
              </a:ext>
            </a:extLst>
          </p:cNvPr>
          <p:cNvSpPr txBox="1"/>
          <p:nvPr/>
        </p:nvSpPr>
        <p:spPr>
          <a:xfrm>
            <a:off x="411110" y="3698252"/>
            <a:ext cx="4160888" cy="381001"/>
          </a:xfrm>
          <a:prstGeom prst="rect">
            <a:avLst/>
          </a:prstGeom>
          <a:solidFill>
            <a:schemeClr val="bg1"/>
          </a:solidFill>
        </p:spPr>
        <p:txBody>
          <a:bodyPr wrap="square" rtlCol="0">
            <a:spAutoFit/>
          </a:bodyPr>
          <a:lstStyle/>
          <a:p>
            <a:pPr algn="ctr"/>
            <a:r>
              <a:rPr lang="en-US" b="1"/>
              <a:t>Contact</a:t>
            </a:r>
          </a:p>
        </p:txBody>
      </p:sp>
      <p:sp>
        <p:nvSpPr>
          <p:cNvPr id="9" name="Content Placeholder 2">
            <a:extLst>
              <a:ext uri="{FF2B5EF4-FFF2-40B4-BE49-F238E27FC236}">
                <a16:creationId xmlns:a16="http://schemas.microsoft.com/office/drawing/2014/main" id="{4DD6E9A7-20B4-EF24-DEFE-CC57A1877D35}"/>
              </a:ext>
            </a:extLst>
          </p:cNvPr>
          <p:cNvSpPr txBox="1">
            <a:spLocks/>
          </p:cNvSpPr>
          <p:nvPr/>
        </p:nvSpPr>
        <p:spPr>
          <a:xfrm>
            <a:off x="411110" y="4079253"/>
            <a:ext cx="4160889" cy="1355142"/>
          </a:xfrm>
          <a:prstGeom prst="rect">
            <a:avLst/>
          </a:prstGeom>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a:solidFill>
                  <a:schemeClr val="bg1"/>
                </a:solidFill>
              </a:rPr>
              <a:t>Heather Marshall </a:t>
            </a:r>
          </a:p>
          <a:p>
            <a:pPr lvl="1"/>
            <a:r>
              <a:rPr lang="en-US">
                <a:solidFill>
                  <a:schemeClr val="bg1"/>
                </a:solidFill>
              </a:rPr>
              <a:t>RSO Financial Associate</a:t>
            </a:r>
          </a:p>
          <a:p>
            <a:pPr lvl="1"/>
            <a:r>
              <a:rPr lang="en-US">
                <a:solidFill>
                  <a:schemeClr val="bg1"/>
                </a:solidFill>
              </a:rPr>
              <a:t>hllough@IllinoisState.edu</a:t>
            </a:r>
          </a:p>
          <a:p>
            <a:endParaRPr lang="en-US"/>
          </a:p>
        </p:txBody>
      </p:sp>
      <p:pic>
        <p:nvPicPr>
          <p:cNvPr id="3" name="Picture 2" descr="A screenshot of a web page&#10;&#10;AI-generated content may be incorrect.">
            <a:extLst>
              <a:ext uri="{FF2B5EF4-FFF2-40B4-BE49-F238E27FC236}">
                <a16:creationId xmlns:a16="http://schemas.microsoft.com/office/drawing/2014/main" id="{51C40154-9F40-D26B-FD16-9F8158207CD5}"/>
              </a:ext>
            </a:extLst>
          </p:cNvPr>
          <p:cNvPicPr>
            <a:picLocks noChangeAspect="1"/>
          </p:cNvPicPr>
          <p:nvPr/>
        </p:nvPicPr>
        <p:blipFill>
          <a:blip r:embed="rId5"/>
          <a:stretch>
            <a:fillRect/>
          </a:stretch>
        </p:blipFill>
        <p:spPr>
          <a:xfrm>
            <a:off x="4927374" y="1565955"/>
            <a:ext cx="6065610" cy="3961946"/>
          </a:xfrm>
          <a:prstGeom prst="rect">
            <a:avLst/>
          </a:prstGeom>
        </p:spPr>
      </p:pic>
    </p:spTree>
    <p:extLst>
      <p:ext uri="{BB962C8B-B14F-4D97-AF65-F5344CB8AC3E}">
        <p14:creationId xmlns:p14="http://schemas.microsoft.com/office/powerpoint/2010/main" val="3413732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430306" y="6777"/>
            <a:ext cx="113313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Booking Rooms on Campus</a:t>
            </a:r>
          </a:p>
        </p:txBody>
      </p:sp>
      <p:sp>
        <p:nvSpPr>
          <p:cNvPr id="3" name="object 10">
            <a:extLst>
              <a:ext uri="{FF2B5EF4-FFF2-40B4-BE49-F238E27FC236}">
                <a16:creationId xmlns:a16="http://schemas.microsoft.com/office/drawing/2014/main" id="{3BF6793E-FC51-DB6F-1180-69205C062B16}"/>
              </a:ext>
            </a:extLst>
          </p:cNvPr>
          <p:cNvSpPr txBox="1"/>
          <p:nvPr/>
        </p:nvSpPr>
        <p:spPr>
          <a:xfrm>
            <a:off x="4419600" y="978189"/>
            <a:ext cx="3352800" cy="382156"/>
          </a:xfrm>
          <a:prstGeom prst="rect">
            <a:avLst/>
          </a:prstGeom>
        </p:spPr>
        <p:txBody>
          <a:bodyPr vert="horz" wrap="square" lIns="0" tIns="12700" rIns="0" bIns="0" rtlCol="0">
            <a:spAutoFit/>
          </a:bodyPr>
          <a:lstStyle/>
          <a:p>
            <a:pPr marL="12700">
              <a:lnSpc>
                <a:spcPct val="100000"/>
              </a:lnSpc>
              <a:spcBef>
                <a:spcPts val="100"/>
              </a:spcBef>
            </a:pPr>
            <a:r>
              <a:rPr lang="en-US" sz="2400" spc="-25">
                <a:solidFill>
                  <a:schemeClr val="bg1"/>
                </a:solidFill>
                <a:uFill>
                  <a:solidFill>
                    <a:srgbClr val="000000"/>
                  </a:solidFill>
                </a:uFill>
                <a:latin typeface="Chaparral Pro" panose="02060503040505020203"/>
                <a:cs typeface="Century Gothic"/>
              </a:rPr>
              <a:t>The Bone Student Center</a:t>
            </a:r>
            <a:endParaRPr sz="2400">
              <a:solidFill>
                <a:schemeClr val="bg1"/>
              </a:solidFill>
              <a:latin typeface="Chaparral Pro" panose="02060503040505020203"/>
              <a:cs typeface="Century Gothic"/>
            </a:endParaRPr>
          </a:p>
        </p:txBody>
      </p:sp>
      <p:sp>
        <p:nvSpPr>
          <p:cNvPr id="12" name="Content Placeholder 2">
            <a:extLst>
              <a:ext uri="{FF2B5EF4-FFF2-40B4-BE49-F238E27FC236}">
                <a16:creationId xmlns:a16="http://schemas.microsoft.com/office/drawing/2014/main" id="{53A6D4F8-51DC-AA2C-9748-5990A5CA830D}"/>
              </a:ext>
            </a:extLst>
          </p:cNvPr>
          <p:cNvSpPr>
            <a:spLocks noGrp="1"/>
          </p:cNvSpPr>
          <p:nvPr>
            <p:ph idx="1"/>
          </p:nvPr>
        </p:nvSpPr>
        <p:spPr>
          <a:xfrm>
            <a:off x="1943100" y="2261305"/>
            <a:ext cx="8305800" cy="1835565"/>
          </a:xfrm>
          <a:noFill/>
          <a:ln>
            <a:solidFill>
              <a:schemeClr val="bg1"/>
            </a:solidFill>
          </a:ln>
        </p:spPr>
        <p:txBody>
          <a:bodyPr>
            <a:normAutofit fontScale="55000" lnSpcReduction="20000"/>
          </a:bodyPr>
          <a:lstStyle/>
          <a:p>
            <a:pPr>
              <a:spcAft>
                <a:spcPts val="600"/>
              </a:spcAft>
            </a:pPr>
            <a:r>
              <a:rPr lang="en-US">
                <a:solidFill>
                  <a:schemeClr val="bg1"/>
                </a:solidFill>
              </a:rPr>
              <a:t>MUST have a booking privileges form on file with the Bone Student Center </a:t>
            </a:r>
          </a:p>
          <a:p>
            <a:pPr>
              <a:spcAft>
                <a:spcPts val="600"/>
              </a:spcAft>
            </a:pPr>
            <a:r>
              <a:rPr lang="en-US">
                <a:solidFill>
                  <a:schemeClr val="bg1"/>
                </a:solidFill>
              </a:rPr>
              <a:t>Submit an event reservation request via the online booking form </a:t>
            </a:r>
          </a:p>
          <a:p>
            <a:pPr>
              <a:spcAft>
                <a:spcPts val="600"/>
              </a:spcAft>
            </a:pPr>
            <a:r>
              <a:rPr lang="en-US">
                <a:solidFill>
                  <a:schemeClr val="bg1"/>
                </a:solidFill>
              </a:rPr>
              <a:t>Pay attention to your University email for messages from Event Management, Dining &amp; Hospitality staff regarding your reservation </a:t>
            </a:r>
          </a:p>
        </p:txBody>
      </p:sp>
      <p:sp>
        <p:nvSpPr>
          <p:cNvPr id="14" name="TextBox 13">
            <a:extLst>
              <a:ext uri="{FF2B5EF4-FFF2-40B4-BE49-F238E27FC236}">
                <a16:creationId xmlns:a16="http://schemas.microsoft.com/office/drawing/2014/main" id="{0FD6A51E-E052-2979-80B3-FCA78C8303BF}"/>
              </a:ext>
            </a:extLst>
          </p:cNvPr>
          <p:cNvSpPr txBox="1"/>
          <p:nvPr/>
        </p:nvSpPr>
        <p:spPr>
          <a:xfrm>
            <a:off x="1943100" y="1880304"/>
            <a:ext cx="8305800" cy="369332"/>
          </a:xfrm>
          <a:prstGeom prst="rect">
            <a:avLst/>
          </a:prstGeom>
          <a:solidFill>
            <a:schemeClr val="bg1"/>
          </a:solidFill>
        </p:spPr>
        <p:txBody>
          <a:bodyPr wrap="square" rtlCol="0">
            <a:spAutoFit/>
          </a:bodyPr>
          <a:lstStyle/>
          <a:p>
            <a:pPr algn="ctr"/>
            <a:r>
              <a:rPr lang="en-US" b="1"/>
              <a:t>Reserving Space</a:t>
            </a:r>
          </a:p>
        </p:txBody>
      </p:sp>
      <p:sp>
        <p:nvSpPr>
          <p:cNvPr id="17" name="TextBox 16">
            <a:extLst>
              <a:ext uri="{FF2B5EF4-FFF2-40B4-BE49-F238E27FC236}">
                <a16:creationId xmlns:a16="http://schemas.microsoft.com/office/drawing/2014/main" id="{BBC1A5F5-33E9-F657-388F-1425558C15F7}"/>
              </a:ext>
            </a:extLst>
          </p:cNvPr>
          <p:cNvSpPr txBox="1"/>
          <p:nvPr/>
        </p:nvSpPr>
        <p:spPr>
          <a:xfrm>
            <a:off x="196163" y="6076764"/>
            <a:ext cx="6096000" cy="659155"/>
          </a:xfrm>
          <a:prstGeom prst="rect">
            <a:avLst/>
          </a:prstGeom>
          <a:noFill/>
        </p:spPr>
        <p:txBody>
          <a:bodyPr wrap="square">
            <a:spAutoFit/>
          </a:bodyPr>
          <a:lstStyle/>
          <a:p>
            <a:pPr marL="12700" marR="133985">
              <a:lnSpc>
                <a:spcPct val="100000"/>
              </a:lnSpc>
              <a:spcBef>
                <a:spcPts val="100"/>
              </a:spcBef>
            </a:pPr>
            <a:r>
              <a:rPr lang="en-US" sz="1800" spc="-25" dirty="0">
                <a:solidFill>
                  <a:schemeClr val="bg1"/>
                </a:solidFill>
                <a:latin typeface="Chaparral Pro" panose="02060503040505020203"/>
                <a:cs typeface="Century Gothic"/>
              </a:rPr>
              <a:t>Learn more at the Bone Student Center Website:</a:t>
            </a:r>
          </a:p>
          <a:p>
            <a:pPr marL="12700" marR="133985">
              <a:lnSpc>
                <a:spcPct val="100000"/>
              </a:lnSpc>
              <a:spcBef>
                <a:spcPts val="100"/>
              </a:spcBef>
            </a:pPr>
            <a:r>
              <a:rPr lang="en-US" spc="-25" dirty="0">
                <a:solidFill>
                  <a:schemeClr val="bg1"/>
                </a:solidFill>
                <a:latin typeface="Chaparral Pro" panose="02060503040505020203"/>
                <a:cs typeface="Century Gothic"/>
                <a:hlinkClick r:id="rId5">
                  <a:extLst>
                    <a:ext uri="{A12FA001-AC4F-418D-AE19-62706E023703}">
                      <ahyp:hlinkClr xmlns:ahyp="http://schemas.microsoft.com/office/drawing/2018/hyperlinkcolor" val="tx"/>
                    </a:ext>
                  </a:extLst>
                </a:hlinkClick>
              </a:rPr>
              <a:t>bonestudentcenter.illinoisstate.edu/scheduling</a:t>
            </a:r>
            <a:endParaRPr lang="en-US" sz="1800" spc="-25" dirty="0">
              <a:solidFill>
                <a:schemeClr val="bg1"/>
              </a:solidFill>
              <a:latin typeface="Chaparral Pro" panose="02060503040505020203"/>
              <a:cs typeface="Century Gothic"/>
            </a:endParaRPr>
          </a:p>
        </p:txBody>
      </p:sp>
      <p:pic>
        <p:nvPicPr>
          <p:cNvPr id="20" name="Picture 19">
            <a:extLst>
              <a:ext uri="{FF2B5EF4-FFF2-40B4-BE49-F238E27FC236}">
                <a16:creationId xmlns:a16="http://schemas.microsoft.com/office/drawing/2014/main" id="{438AB1F1-F616-7085-4021-35667C307658}"/>
              </a:ext>
            </a:extLst>
          </p:cNvPr>
          <p:cNvPicPr>
            <a:picLocks noChangeAspect="1"/>
          </p:cNvPicPr>
          <p:nvPr/>
        </p:nvPicPr>
        <p:blipFill>
          <a:blip r:embed="rId6"/>
          <a:stretch>
            <a:fillRect/>
          </a:stretch>
        </p:blipFill>
        <p:spPr>
          <a:xfrm>
            <a:off x="3721046" y="4388263"/>
            <a:ext cx="1397107" cy="1397107"/>
          </a:xfrm>
          <a:prstGeom prst="rect">
            <a:avLst/>
          </a:prstGeom>
        </p:spPr>
      </p:pic>
      <p:pic>
        <p:nvPicPr>
          <p:cNvPr id="22" name="Picture 21">
            <a:extLst>
              <a:ext uri="{FF2B5EF4-FFF2-40B4-BE49-F238E27FC236}">
                <a16:creationId xmlns:a16="http://schemas.microsoft.com/office/drawing/2014/main" id="{ABE5189A-69A3-9CB7-397C-3CF828D020C0}"/>
              </a:ext>
            </a:extLst>
          </p:cNvPr>
          <p:cNvPicPr>
            <a:picLocks noChangeAspect="1"/>
          </p:cNvPicPr>
          <p:nvPr/>
        </p:nvPicPr>
        <p:blipFill>
          <a:blip r:embed="rId7"/>
          <a:stretch>
            <a:fillRect/>
          </a:stretch>
        </p:blipFill>
        <p:spPr>
          <a:xfrm>
            <a:off x="7073849" y="4410766"/>
            <a:ext cx="1355773" cy="1374604"/>
          </a:xfrm>
          <a:prstGeom prst="rect">
            <a:avLst/>
          </a:prstGeom>
        </p:spPr>
      </p:pic>
      <p:sp>
        <p:nvSpPr>
          <p:cNvPr id="23" name="TextBox 22">
            <a:extLst>
              <a:ext uri="{FF2B5EF4-FFF2-40B4-BE49-F238E27FC236}">
                <a16:creationId xmlns:a16="http://schemas.microsoft.com/office/drawing/2014/main" id="{B8211873-FF3E-8FBE-CCA4-2DAF89B4A97B}"/>
              </a:ext>
            </a:extLst>
          </p:cNvPr>
          <p:cNvSpPr txBox="1"/>
          <p:nvPr/>
        </p:nvSpPr>
        <p:spPr>
          <a:xfrm>
            <a:off x="4032858" y="5725922"/>
            <a:ext cx="773481" cy="307777"/>
          </a:xfrm>
          <a:prstGeom prst="rect">
            <a:avLst/>
          </a:prstGeom>
          <a:noFill/>
        </p:spPr>
        <p:txBody>
          <a:bodyPr wrap="none" rtlCol="0">
            <a:spAutoFit/>
          </a:bodyPr>
          <a:lstStyle/>
          <a:p>
            <a:r>
              <a:rPr lang="en-US" sz="1400" b="1">
                <a:solidFill>
                  <a:schemeClr val="bg1"/>
                </a:solidFill>
              </a:rPr>
              <a:t>Reserve</a:t>
            </a:r>
          </a:p>
        </p:txBody>
      </p:sp>
      <p:sp>
        <p:nvSpPr>
          <p:cNvPr id="24" name="TextBox 23">
            <a:extLst>
              <a:ext uri="{FF2B5EF4-FFF2-40B4-BE49-F238E27FC236}">
                <a16:creationId xmlns:a16="http://schemas.microsoft.com/office/drawing/2014/main" id="{3C64CF89-6A81-7550-9336-013FDF699B5B}"/>
              </a:ext>
            </a:extLst>
          </p:cNvPr>
          <p:cNvSpPr txBox="1"/>
          <p:nvPr/>
        </p:nvSpPr>
        <p:spPr>
          <a:xfrm>
            <a:off x="7122171" y="5725922"/>
            <a:ext cx="1324402" cy="307777"/>
          </a:xfrm>
          <a:prstGeom prst="rect">
            <a:avLst/>
          </a:prstGeom>
          <a:noFill/>
        </p:spPr>
        <p:txBody>
          <a:bodyPr wrap="none" rtlCol="0">
            <a:spAutoFit/>
          </a:bodyPr>
          <a:lstStyle/>
          <a:p>
            <a:r>
              <a:rPr lang="en-US" sz="1400" b="1">
                <a:solidFill>
                  <a:schemeClr val="bg1"/>
                </a:solidFill>
              </a:rPr>
              <a:t>Booking Access</a:t>
            </a:r>
          </a:p>
        </p:txBody>
      </p:sp>
    </p:spTree>
    <p:extLst>
      <p:ext uri="{BB962C8B-B14F-4D97-AF65-F5344CB8AC3E}">
        <p14:creationId xmlns:p14="http://schemas.microsoft.com/office/powerpoint/2010/main" val="153968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430306" y="6777"/>
            <a:ext cx="113313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Booking Rooms on Campus</a:t>
            </a:r>
          </a:p>
        </p:txBody>
      </p:sp>
      <p:sp>
        <p:nvSpPr>
          <p:cNvPr id="3" name="object 10">
            <a:extLst>
              <a:ext uri="{FF2B5EF4-FFF2-40B4-BE49-F238E27FC236}">
                <a16:creationId xmlns:a16="http://schemas.microsoft.com/office/drawing/2014/main" id="{3BF6793E-FC51-DB6F-1180-69205C062B16}"/>
              </a:ext>
            </a:extLst>
          </p:cNvPr>
          <p:cNvSpPr txBox="1"/>
          <p:nvPr/>
        </p:nvSpPr>
        <p:spPr>
          <a:xfrm>
            <a:off x="3495674" y="1019555"/>
            <a:ext cx="5200650"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25" dirty="0">
                <a:solidFill>
                  <a:schemeClr val="bg1"/>
                </a:solidFill>
                <a:uFill>
                  <a:solidFill>
                    <a:srgbClr val="000000"/>
                  </a:solidFill>
                </a:uFill>
                <a:latin typeface="Chaparral Pro" panose="02060503040505020203"/>
                <a:cs typeface="Century Gothic"/>
              </a:rPr>
              <a:t>Academic &amp; Non-Academic Spaces</a:t>
            </a:r>
            <a:endParaRPr sz="2400" dirty="0">
              <a:solidFill>
                <a:schemeClr val="bg1"/>
              </a:solidFill>
              <a:latin typeface="Chaparral Pro" panose="02060503040505020203"/>
              <a:cs typeface="Century Gothic"/>
            </a:endParaRPr>
          </a:p>
        </p:txBody>
      </p:sp>
      <p:sp>
        <p:nvSpPr>
          <p:cNvPr id="12" name="Content Placeholder 2">
            <a:extLst>
              <a:ext uri="{FF2B5EF4-FFF2-40B4-BE49-F238E27FC236}">
                <a16:creationId xmlns:a16="http://schemas.microsoft.com/office/drawing/2014/main" id="{53A6D4F8-51DC-AA2C-9748-5990A5CA830D}"/>
              </a:ext>
            </a:extLst>
          </p:cNvPr>
          <p:cNvSpPr>
            <a:spLocks noGrp="1"/>
          </p:cNvSpPr>
          <p:nvPr>
            <p:ph idx="1"/>
          </p:nvPr>
        </p:nvSpPr>
        <p:spPr>
          <a:xfrm>
            <a:off x="904255" y="2374059"/>
            <a:ext cx="4995582" cy="1835565"/>
          </a:xfrm>
          <a:noFill/>
          <a:ln>
            <a:solidFill>
              <a:schemeClr val="bg1"/>
            </a:solidFill>
          </a:ln>
        </p:spPr>
        <p:txBody>
          <a:bodyPr>
            <a:normAutofit fontScale="55000" lnSpcReduction="20000"/>
          </a:bodyPr>
          <a:lstStyle/>
          <a:p>
            <a:r>
              <a:rPr lang="en-US">
                <a:solidFill>
                  <a:schemeClr val="bg1"/>
                </a:solidFill>
              </a:rPr>
              <a:t>Contact Conference Services</a:t>
            </a:r>
          </a:p>
          <a:p>
            <a:r>
              <a:rPr lang="en-US">
                <a:solidFill>
                  <a:schemeClr val="bg1"/>
                </a:solidFill>
              </a:rPr>
              <a:t>Review the options</a:t>
            </a:r>
          </a:p>
          <a:p>
            <a:r>
              <a:rPr lang="en-US">
                <a:solidFill>
                  <a:schemeClr val="bg1"/>
                </a:solidFill>
              </a:rPr>
              <a:t>Email or call the appropriate person</a:t>
            </a:r>
          </a:p>
          <a:p>
            <a:r>
              <a:rPr lang="en-US">
                <a:solidFill>
                  <a:schemeClr val="bg1"/>
                </a:solidFill>
              </a:rPr>
              <a:t>Receive room confirmation and details</a:t>
            </a:r>
          </a:p>
          <a:p>
            <a:r>
              <a:rPr lang="en-US">
                <a:solidFill>
                  <a:schemeClr val="bg1"/>
                </a:solidFill>
              </a:rPr>
              <a:t>Enjoy your event! </a:t>
            </a:r>
          </a:p>
        </p:txBody>
      </p:sp>
      <p:sp>
        <p:nvSpPr>
          <p:cNvPr id="14" name="TextBox 13">
            <a:extLst>
              <a:ext uri="{FF2B5EF4-FFF2-40B4-BE49-F238E27FC236}">
                <a16:creationId xmlns:a16="http://schemas.microsoft.com/office/drawing/2014/main" id="{0FD6A51E-E052-2979-80B3-FCA78C8303BF}"/>
              </a:ext>
            </a:extLst>
          </p:cNvPr>
          <p:cNvSpPr txBox="1"/>
          <p:nvPr/>
        </p:nvSpPr>
        <p:spPr>
          <a:xfrm>
            <a:off x="904255" y="1993058"/>
            <a:ext cx="4995582" cy="369332"/>
          </a:xfrm>
          <a:prstGeom prst="rect">
            <a:avLst/>
          </a:prstGeom>
          <a:solidFill>
            <a:schemeClr val="bg1"/>
          </a:solidFill>
        </p:spPr>
        <p:txBody>
          <a:bodyPr wrap="square" rtlCol="0">
            <a:spAutoFit/>
          </a:bodyPr>
          <a:lstStyle/>
          <a:p>
            <a:pPr algn="ctr"/>
            <a:r>
              <a:rPr lang="en-US" b="1"/>
              <a:t>Reserving Space</a:t>
            </a:r>
          </a:p>
        </p:txBody>
      </p:sp>
      <p:sp>
        <p:nvSpPr>
          <p:cNvPr id="17" name="TextBox 16">
            <a:extLst>
              <a:ext uri="{FF2B5EF4-FFF2-40B4-BE49-F238E27FC236}">
                <a16:creationId xmlns:a16="http://schemas.microsoft.com/office/drawing/2014/main" id="{BBC1A5F5-33E9-F657-388F-1425558C15F7}"/>
              </a:ext>
            </a:extLst>
          </p:cNvPr>
          <p:cNvSpPr txBox="1"/>
          <p:nvPr/>
        </p:nvSpPr>
        <p:spPr>
          <a:xfrm>
            <a:off x="196163" y="6076764"/>
            <a:ext cx="6096000" cy="659155"/>
          </a:xfrm>
          <a:prstGeom prst="rect">
            <a:avLst/>
          </a:prstGeom>
          <a:noFill/>
        </p:spPr>
        <p:txBody>
          <a:bodyPr wrap="square">
            <a:spAutoFit/>
          </a:bodyPr>
          <a:lstStyle/>
          <a:p>
            <a:pPr marL="12700" marR="133985">
              <a:lnSpc>
                <a:spcPct val="100000"/>
              </a:lnSpc>
              <a:spcBef>
                <a:spcPts val="100"/>
              </a:spcBef>
            </a:pPr>
            <a:r>
              <a:rPr lang="en-US" sz="1800" spc="-25" dirty="0">
                <a:solidFill>
                  <a:schemeClr val="bg1"/>
                </a:solidFill>
                <a:latin typeface="Chaparral Pro" panose="02060503040505020203"/>
                <a:cs typeface="Century Gothic"/>
              </a:rPr>
              <a:t>Learn more at the Bone Student Center Website:</a:t>
            </a:r>
          </a:p>
          <a:p>
            <a:pPr marL="12700" marR="133985">
              <a:lnSpc>
                <a:spcPct val="100000"/>
              </a:lnSpc>
              <a:spcBef>
                <a:spcPts val="100"/>
              </a:spcBef>
            </a:pPr>
            <a:r>
              <a:rPr lang="en-US" spc="-25" dirty="0">
                <a:solidFill>
                  <a:schemeClr val="bg1"/>
                </a:solidFill>
                <a:latin typeface="Chaparral Pro" panose="02060503040505020203"/>
                <a:cs typeface="Century Gothic"/>
                <a:hlinkClick r:id="rId5">
                  <a:extLst>
                    <a:ext uri="{A12FA001-AC4F-418D-AE19-62706E023703}">
                      <ahyp:hlinkClr xmlns:ahyp="http://schemas.microsoft.com/office/drawing/2018/hyperlinkcolor" val="tx"/>
                    </a:ext>
                  </a:extLst>
                </a:hlinkClick>
              </a:rPr>
              <a:t>conferences.illinoisstate.edu/scheduling/</a:t>
            </a:r>
            <a:endParaRPr lang="en-US" sz="1800" spc="-25" dirty="0">
              <a:solidFill>
                <a:schemeClr val="bg1"/>
              </a:solidFill>
              <a:latin typeface="Chaparral Pro" panose="02060503040505020203"/>
              <a:cs typeface="Century Gothic"/>
            </a:endParaRPr>
          </a:p>
        </p:txBody>
      </p:sp>
      <p:sp>
        <p:nvSpPr>
          <p:cNvPr id="2" name="Content Placeholder 2">
            <a:extLst>
              <a:ext uri="{FF2B5EF4-FFF2-40B4-BE49-F238E27FC236}">
                <a16:creationId xmlns:a16="http://schemas.microsoft.com/office/drawing/2014/main" id="{9FF09E79-ACD0-FAE5-841A-455763AF1987}"/>
              </a:ext>
            </a:extLst>
          </p:cNvPr>
          <p:cNvSpPr txBox="1">
            <a:spLocks/>
          </p:cNvSpPr>
          <p:nvPr/>
        </p:nvSpPr>
        <p:spPr>
          <a:xfrm>
            <a:off x="6292163" y="2374059"/>
            <a:ext cx="4995582" cy="1835565"/>
          </a:xfrm>
          <a:prstGeom prst="rect">
            <a:avLst/>
          </a:prstGeom>
          <a:noFill/>
          <a:ln>
            <a:solidFill>
              <a:schemeClr val="bg1"/>
            </a:solidFill>
          </a:ln>
        </p:spPr>
        <p:txBody>
          <a:bodyPr vert="horz" lIns="122466" tIns="61233" rIns="122466" bIns="61233" rtlCol="0">
            <a:normAutofit fontScale="55000" lnSpcReduction="20000"/>
          </a:bodyPr>
          <a:lstStyle>
            <a:lvl1pPr marL="408132" indent="-408132" algn="l" defTabSz="544176" rtl="0" eaLnBrk="1" latinLnBrk="0" hangingPunct="1">
              <a:spcBef>
                <a:spcPct val="20000"/>
              </a:spcBef>
              <a:buFont typeface="Arial"/>
              <a:buChar char="•"/>
              <a:defRPr sz="3821" kern="1200">
                <a:solidFill>
                  <a:schemeClr val="tx1"/>
                </a:solidFill>
                <a:latin typeface="+mn-lt"/>
                <a:ea typeface="+mn-ea"/>
                <a:cs typeface="+mn-cs"/>
              </a:defRPr>
            </a:lvl1pPr>
            <a:lvl2pPr marL="884286" indent="-340110" algn="l" defTabSz="544176" rtl="0" eaLnBrk="1" latinLnBrk="0" hangingPunct="1">
              <a:spcBef>
                <a:spcPct val="20000"/>
              </a:spcBef>
              <a:buFont typeface="Arial"/>
              <a:buChar char="–"/>
              <a:defRPr sz="3377" kern="1200">
                <a:solidFill>
                  <a:schemeClr val="tx1"/>
                </a:solidFill>
                <a:latin typeface="+mn-lt"/>
                <a:ea typeface="+mn-ea"/>
                <a:cs typeface="+mn-cs"/>
              </a:defRPr>
            </a:lvl2pPr>
            <a:lvl3pPr marL="1360440" indent="-272088" algn="l" defTabSz="544176" rtl="0" eaLnBrk="1" latinLnBrk="0" hangingPunct="1">
              <a:spcBef>
                <a:spcPct val="20000"/>
              </a:spcBef>
              <a:buFont typeface="Arial"/>
              <a:buChar char="•"/>
              <a:defRPr sz="2844" kern="1200">
                <a:solidFill>
                  <a:schemeClr val="tx1"/>
                </a:solidFill>
                <a:latin typeface="+mn-lt"/>
                <a:ea typeface="+mn-ea"/>
                <a:cs typeface="+mn-cs"/>
              </a:defRPr>
            </a:lvl3pPr>
            <a:lvl4pPr marL="1904616" indent="-272088" algn="l" defTabSz="544176" rtl="0" eaLnBrk="1" latinLnBrk="0" hangingPunct="1">
              <a:spcBef>
                <a:spcPct val="20000"/>
              </a:spcBef>
              <a:buFont typeface="Arial"/>
              <a:buChar char="–"/>
              <a:defRPr sz="2399" kern="1200">
                <a:solidFill>
                  <a:schemeClr val="tx1"/>
                </a:solidFill>
                <a:latin typeface="+mn-lt"/>
                <a:ea typeface="+mn-ea"/>
                <a:cs typeface="+mn-cs"/>
              </a:defRPr>
            </a:lvl4pPr>
            <a:lvl5pPr marL="2448792" indent="-272088" algn="l" defTabSz="544176" rtl="0" eaLnBrk="1" latinLnBrk="0" hangingPunct="1">
              <a:spcBef>
                <a:spcPct val="20000"/>
              </a:spcBef>
              <a:buFont typeface="Arial"/>
              <a:buChar char="»"/>
              <a:defRPr sz="2399" kern="1200">
                <a:solidFill>
                  <a:schemeClr val="tx1"/>
                </a:solidFill>
                <a:latin typeface="+mn-lt"/>
                <a:ea typeface="+mn-ea"/>
                <a:cs typeface="+mn-cs"/>
              </a:defRPr>
            </a:lvl5pPr>
            <a:lvl6pPr marL="2992967" indent="-272088" algn="l" defTabSz="544176" rtl="0" eaLnBrk="1" latinLnBrk="0" hangingPunct="1">
              <a:spcBef>
                <a:spcPct val="20000"/>
              </a:spcBef>
              <a:buFont typeface="Arial"/>
              <a:buChar char="•"/>
              <a:defRPr sz="2399" kern="1200">
                <a:solidFill>
                  <a:schemeClr val="tx1"/>
                </a:solidFill>
                <a:latin typeface="+mn-lt"/>
                <a:ea typeface="+mn-ea"/>
                <a:cs typeface="+mn-cs"/>
              </a:defRPr>
            </a:lvl6pPr>
            <a:lvl7pPr marL="3537143" indent="-272088" algn="l" defTabSz="544176" rtl="0" eaLnBrk="1" latinLnBrk="0" hangingPunct="1">
              <a:spcBef>
                <a:spcPct val="20000"/>
              </a:spcBef>
              <a:buFont typeface="Arial"/>
              <a:buChar char="•"/>
              <a:defRPr sz="2399" kern="1200">
                <a:solidFill>
                  <a:schemeClr val="tx1"/>
                </a:solidFill>
                <a:latin typeface="+mn-lt"/>
                <a:ea typeface="+mn-ea"/>
                <a:cs typeface="+mn-cs"/>
              </a:defRPr>
            </a:lvl7pPr>
            <a:lvl8pPr marL="4081319" indent="-272088" algn="l" defTabSz="544176" rtl="0" eaLnBrk="1" latinLnBrk="0" hangingPunct="1">
              <a:spcBef>
                <a:spcPct val="20000"/>
              </a:spcBef>
              <a:buFont typeface="Arial"/>
              <a:buChar char="•"/>
              <a:defRPr sz="2399" kern="1200">
                <a:solidFill>
                  <a:schemeClr val="tx1"/>
                </a:solidFill>
                <a:latin typeface="+mn-lt"/>
                <a:ea typeface="+mn-ea"/>
                <a:cs typeface="+mn-cs"/>
              </a:defRPr>
            </a:lvl8pPr>
            <a:lvl9pPr marL="4625495" indent="-272088" algn="l" defTabSz="544176" rtl="0" eaLnBrk="1" latinLnBrk="0" hangingPunct="1">
              <a:spcBef>
                <a:spcPct val="20000"/>
              </a:spcBef>
              <a:buFont typeface="Arial"/>
              <a:buChar char="•"/>
              <a:defRPr sz="2399" kern="1200">
                <a:solidFill>
                  <a:schemeClr val="tx1"/>
                </a:solidFill>
                <a:latin typeface="+mn-lt"/>
                <a:ea typeface="+mn-ea"/>
                <a:cs typeface="+mn-cs"/>
              </a:defRPr>
            </a:lvl9pPr>
          </a:lstStyle>
          <a:p>
            <a:r>
              <a:rPr lang="en-US">
                <a:solidFill>
                  <a:schemeClr val="bg1"/>
                </a:solidFill>
              </a:rPr>
              <a:t>Conference Rooms</a:t>
            </a:r>
          </a:p>
          <a:p>
            <a:r>
              <a:rPr lang="en-US">
                <a:solidFill>
                  <a:schemeClr val="bg1"/>
                </a:solidFill>
              </a:rPr>
              <a:t>Classrooms</a:t>
            </a:r>
          </a:p>
          <a:p>
            <a:r>
              <a:rPr lang="en-US">
                <a:solidFill>
                  <a:schemeClr val="bg1"/>
                </a:solidFill>
              </a:rPr>
              <a:t>Lecture Halls</a:t>
            </a:r>
          </a:p>
          <a:p>
            <a:r>
              <a:rPr lang="en-US">
                <a:solidFill>
                  <a:schemeClr val="bg1"/>
                </a:solidFill>
              </a:rPr>
              <a:t>Space on the Quad</a:t>
            </a:r>
          </a:p>
          <a:p>
            <a:r>
              <a:rPr lang="en-US">
                <a:solidFill>
                  <a:schemeClr val="bg1"/>
                </a:solidFill>
              </a:rPr>
              <a:t>Tabling locations</a:t>
            </a:r>
          </a:p>
        </p:txBody>
      </p:sp>
      <p:sp>
        <p:nvSpPr>
          <p:cNvPr id="4" name="TextBox 3">
            <a:extLst>
              <a:ext uri="{FF2B5EF4-FFF2-40B4-BE49-F238E27FC236}">
                <a16:creationId xmlns:a16="http://schemas.microsoft.com/office/drawing/2014/main" id="{8466D6AD-93CF-2477-6A88-5913BDD7F902}"/>
              </a:ext>
            </a:extLst>
          </p:cNvPr>
          <p:cNvSpPr txBox="1"/>
          <p:nvPr/>
        </p:nvSpPr>
        <p:spPr>
          <a:xfrm>
            <a:off x="6292163" y="1993058"/>
            <a:ext cx="4995582" cy="369332"/>
          </a:xfrm>
          <a:prstGeom prst="rect">
            <a:avLst/>
          </a:prstGeom>
          <a:solidFill>
            <a:schemeClr val="bg1"/>
          </a:solidFill>
        </p:spPr>
        <p:txBody>
          <a:bodyPr wrap="square" rtlCol="0">
            <a:spAutoFit/>
          </a:bodyPr>
          <a:lstStyle/>
          <a:p>
            <a:pPr algn="ctr"/>
            <a:r>
              <a:rPr lang="en-US" b="1"/>
              <a:t>Spaces to Reserve</a:t>
            </a:r>
          </a:p>
        </p:txBody>
      </p:sp>
      <p:pic>
        <p:nvPicPr>
          <p:cNvPr id="5" name="Picture 4">
            <a:extLst>
              <a:ext uri="{FF2B5EF4-FFF2-40B4-BE49-F238E27FC236}">
                <a16:creationId xmlns:a16="http://schemas.microsoft.com/office/drawing/2014/main" id="{954D8F52-3C62-6192-AE54-1FDC03CDDD87}"/>
              </a:ext>
            </a:extLst>
          </p:cNvPr>
          <p:cNvPicPr>
            <a:picLocks noChangeAspect="1"/>
          </p:cNvPicPr>
          <p:nvPr/>
        </p:nvPicPr>
        <p:blipFill>
          <a:blip r:embed="rId6"/>
          <a:stretch>
            <a:fillRect/>
          </a:stretch>
        </p:blipFill>
        <p:spPr>
          <a:xfrm>
            <a:off x="5266509" y="4580965"/>
            <a:ext cx="1658982" cy="1664071"/>
          </a:xfrm>
          <a:prstGeom prst="rect">
            <a:avLst/>
          </a:prstGeom>
        </p:spPr>
      </p:pic>
      <p:sp>
        <p:nvSpPr>
          <p:cNvPr id="7" name="TextBox 6">
            <a:extLst>
              <a:ext uri="{FF2B5EF4-FFF2-40B4-BE49-F238E27FC236}">
                <a16:creationId xmlns:a16="http://schemas.microsoft.com/office/drawing/2014/main" id="{AA2E2A44-9239-D202-3FF9-4B0225529A91}"/>
              </a:ext>
            </a:extLst>
          </p:cNvPr>
          <p:cNvSpPr txBox="1"/>
          <p:nvPr/>
        </p:nvSpPr>
        <p:spPr>
          <a:xfrm>
            <a:off x="5466436" y="6201186"/>
            <a:ext cx="1259127" cy="307777"/>
          </a:xfrm>
          <a:prstGeom prst="rect">
            <a:avLst/>
          </a:prstGeom>
          <a:noFill/>
        </p:spPr>
        <p:txBody>
          <a:bodyPr wrap="none" rtlCol="0">
            <a:spAutoFit/>
          </a:bodyPr>
          <a:lstStyle/>
          <a:p>
            <a:r>
              <a:rPr lang="en-US" sz="1400" b="1">
                <a:solidFill>
                  <a:schemeClr val="bg1"/>
                </a:solidFill>
              </a:rPr>
              <a:t>Scan to Access</a:t>
            </a:r>
          </a:p>
        </p:txBody>
      </p:sp>
    </p:spTree>
    <p:extLst>
      <p:ext uri="{BB962C8B-B14F-4D97-AF65-F5344CB8AC3E}">
        <p14:creationId xmlns:p14="http://schemas.microsoft.com/office/powerpoint/2010/main" val="1663484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430306" y="6777"/>
            <a:ext cx="113313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Frequently Asked</a:t>
            </a:r>
          </a:p>
        </p:txBody>
      </p:sp>
      <p:sp>
        <p:nvSpPr>
          <p:cNvPr id="11" name="TextBox 10">
            <a:extLst>
              <a:ext uri="{FF2B5EF4-FFF2-40B4-BE49-F238E27FC236}">
                <a16:creationId xmlns:a16="http://schemas.microsoft.com/office/drawing/2014/main" id="{6833211B-38AE-CD08-D000-F9CC2590E406}"/>
              </a:ext>
            </a:extLst>
          </p:cNvPr>
          <p:cNvSpPr txBox="1"/>
          <p:nvPr/>
        </p:nvSpPr>
        <p:spPr>
          <a:xfrm>
            <a:off x="1683123" y="2090172"/>
            <a:ext cx="8825754" cy="2908489"/>
          </a:xfrm>
          <a:prstGeom prst="rect">
            <a:avLst/>
          </a:prstGeom>
          <a:noFill/>
          <a:ln w="41275">
            <a:solidFill>
              <a:schemeClr val="bg1"/>
            </a:solidFill>
          </a:ln>
        </p:spPr>
        <p:txBody>
          <a:bodyPr wrap="square">
            <a:spAutoFit/>
          </a:bodyPr>
          <a:lstStyle/>
          <a:p>
            <a:pPr marL="469900" marR="450850">
              <a:lnSpc>
                <a:spcPct val="100000"/>
              </a:lnSpc>
              <a:tabLst>
                <a:tab pos="724535" algn="l"/>
              </a:tabLst>
            </a:pPr>
            <a:r>
              <a:rPr lang="en-US" sz="2400" b="1" u="sng" spc="15">
                <a:solidFill>
                  <a:schemeClr val="bg1"/>
                </a:solidFill>
                <a:latin typeface="Chaparral Pro" panose="02060503040505020203"/>
                <a:cs typeface="Century Gothic"/>
              </a:rPr>
              <a:t>Why was my re-registration denied?</a:t>
            </a:r>
          </a:p>
          <a:p>
            <a:pPr marL="469900" marR="450850">
              <a:lnSpc>
                <a:spcPct val="100000"/>
              </a:lnSpc>
              <a:spcAft>
                <a:spcPts val="600"/>
              </a:spcAft>
              <a:tabLst>
                <a:tab pos="724535" algn="l"/>
              </a:tabLst>
            </a:pPr>
            <a:r>
              <a:rPr lang="en-US" sz="2400" spc="15">
                <a:solidFill>
                  <a:schemeClr val="bg1"/>
                </a:solidFill>
                <a:latin typeface="Chaparral Pro" panose="02060503040505020203"/>
                <a:cs typeface="Century Gothic"/>
              </a:rPr>
              <a:t>	Non-discrimination clauses – need to be updated</a:t>
            </a:r>
          </a:p>
          <a:p>
            <a:pPr marL="469900" marR="450850">
              <a:lnSpc>
                <a:spcPct val="100000"/>
              </a:lnSpc>
              <a:spcAft>
                <a:spcPts val="600"/>
              </a:spcAft>
              <a:tabLst>
                <a:tab pos="724535" algn="l"/>
              </a:tabLst>
            </a:pPr>
            <a:r>
              <a:rPr lang="en-US" sz="2400" spc="15">
                <a:solidFill>
                  <a:schemeClr val="bg1"/>
                </a:solidFill>
                <a:latin typeface="Chaparral Pro" panose="02060503040505020203"/>
                <a:cs typeface="Century Gothic"/>
              </a:rPr>
              <a:t>	Membership – needs to say 100% of members are from ISU</a:t>
            </a:r>
          </a:p>
          <a:p>
            <a:pPr marL="469900" marR="450850">
              <a:lnSpc>
                <a:spcPct val="100000"/>
              </a:lnSpc>
              <a:spcAft>
                <a:spcPts val="600"/>
              </a:spcAft>
              <a:tabLst>
                <a:tab pos="724535" algn="l"/>
              </a:tabLst>
            </a:pPr>
            <a:r>
              <a:rPr lang="en-US" sz="2400" spc="15">
                <a:solidFill>
                  <a:schemeClr val="bg1"/>
                </a:solidFill>
                <a:latin typeface="Chaparral Pro" panose="02060503040505020203"/>
                <a:cs typeface="Century Gothic"/>
              </a:rPr>
              <a:t>	Ratification date – must be within the last two years</a:t>
            </a:r>
          </a:p>
          <a:p>
            <a:pPr marL="469900" marR="450850">
              <a:lnSpc>
                <a:spcPct val="100000"/>
              </a:lnSpc>
              <a:tabLst>
                <a:tab pos="724535" algn="l"/>
              </a:tabLst>
            </a:pPr>
            <a:endParaRPr lang="en-US" sz="2400" spc="15">
              <a:solidFill>
                <a:schemeClr val="bg1"/>
              </a:solidFill>
              <a:latin typeface="Chaparral Pro" panose="02060503040505020203"/>
              <a:cs typeface="Century Gothic"/>
            </a:endParaRPr>
          </a:p>
          <a:p>
            <a:pPr marL="469900" marR="450850">
              <a:lnSpc>
                <a:spcPct val="100000"/>
              </a:lnSpc>
              <a:tabLst>
                <a:tab pos="724535" algn="l"/>
              </a:tabLst>
            </a:pPr>
            <a:r>
              <a:rPr lang="en-US" sz="2400" b="1" u="sng" spc="15">
                <a:solidFill>
                  <a:schemeClr val="bg1"/>
                </a:solidFill>
                <a:latin typeface="Chaparral Pro" panose="02060503040505020203"/>
                <a:cs typeface="Century Gothic"/>
              </a:rPr>
              <a:t>When can I expect to hear a status update? </a:t>
            </a:r>
          </a:p>
          <a:p>
            <a:pPr marL="469900" marR="450850">
              <a:lnSpc>
                <a:spcPct val="100000"/>
              </a:lnSpc>
              <a:tabLst>
                <a:tab pos="724535" algn="l"/>
              </a:tabLst>
            </a:pPr>
            <a:r>
              <a:rPr lang="en-US" sz="2400" spc="15">
                <a:solidFill>
                  <a:schemeClr val="bg1"/>
                </a:solidFill>
                <a:latin typeface="Chaparral Pro" panose="02060503040505020203"/>
                <a:cs typeface="Century Gothic"/>
              </a:rPr>
              <a:t>	It may take our office up to fifteen (15) business days</a:t>
            </a:r>
          </a:p>
        </p:txBody>
      </p:sp>
    </p:spTree>
    <p:extLst>
      <p:ext uri="{BB962C8B-B14F-4D97-AF65-F5344CB8AC3E}">
        <p14:creationId xmlns:p14="http://schemas.microsoft.com/office/powerpoint/2010/main" val="1018763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Need Assistance?</a:t>
            </a:r>
          </a:p>
        </p:txBody>
      </p:sp>
      <p:sp>
        <p:nvSpPr>
          <p:cNvPr id="2" name="object 2">
            <a:extLst>
              <a:ext uri="{FF2B5EF4-FFF2-40B4-BE49-F238E27FC236}">
                <a16:creationId xmlns:a16="http://schemas.microsoft.com/office/drawing/2014/main" id="{AC03C6AE-F339-8F1A-0115-1194CE8BECBC}"/>
              </a:ext>
            </a:extLst>
          </p:cNvPr>
          <p:cNvSpPr txBox="1"/>
          <p:nvPr/>
        </p:nvSpPr>
        <p:spPr>
          <a:xfrm>
            <a:off x="1129758" y="1933984"/>
            <a:ext cx="4284923" cy="3794464"/>
          </a:xfrm>
          <a:prstGeom prst="rect">
            <a:avLst/>
          </a:prstGeom>
          <a:ln>
            <a:solidFill>
              <a:schemeClr val="bg1"/>
            </a:solidFill>
          </a:ln>
        </p:spPr>
        <p:txBody>
          <a:bodyPr vert="horz" lIns="91440" tIns="45720" rIns="91440" bIns="45720" rtlCol="0">
            <a:noAutofit/>
          </a:bodyPr>
          <a:lstStyle/>
          <a:p>
            <a:pPr algn="ctr" defTabSz="914400">
              <a:lnSpc>
                <a:spcPct val="90000"/>
              </a:lnSpc>
              <a:spcAft>
                <a:spcPts val="600"/>
              </a:spcAft>
            </a:pPr>
            <a:r>
              <a:rPr lang="en-US" sz="2000" b="1">
                <a:solidFill>
                  <a:schemeClr val="bg1"/>
                </a:solidFill>
                <a:uFill>
                  <a:solidFill>
                    <a:srgbClr val="0462C1"/>
                  </a:solidFill>
                </a:uFill>
              </a:rPr>
              <a:t>Feel a little lost…or want more info on an RSO topic?</a:t>
            </a:r>
            <a:endParaRPr lang="en-US" sz="2000" spc="-30">
              <a:solidFill>
                <a:schemeClr val="bg1"/>
              </a:solidFill>
              <a:uFill>
                <a:solidFill>
                  <a:srgbClr val="0462C1"/>
                </a:solidFill>
              </a:uFill>
            </a:endParaRPr>
          </a:p>
          <a:p>
            <a:pPr defTabSz="914400">
              <a:lnSpc>
                <a:spcPct val="90000"/>
              </a:lnSpc>
              <a:spcAft>
                <a:spcPts val="600"/>
              </a:spcAft>
            </a:pPr>
            <a:endParaRPr lang="en-US" sz="2000" spc="-40">
              <a:solidFill>
                <a:schemeClr val="bg1"/>
              </a:solidFill>
              <a:uFill>
                <a:solidFill>
                  <a:srgbClr val="000000"/>
                </a:solidFill>
              </a:uFill>
            </a:endParaRPr>
          </a:p>
          <a:p>
            <a:pPr algn="ctr" defTabSz="914400">
              <a:lnSpc>
                <a:spcPct val="90000"/>
              </a:lnSpc>
              <a:spcAft>
                <a:spcPts val="600"/>
              </a:spcAft>
            </a:pPr>
            <a:r>
              <a:rPr lang="en-US" sz="2000">
                <a:solidFill>
                  <a:schemeClr val="bg1"/>
                </a:solidFill>
              </a:rPr>
              <a:t>We can meet with you and/or your RSO for a more in-depth discussion based on your RSO’s needs!</a:t>
            </a:r>
          </a:p>
          <a:p>
            <a:pPr algn="ctr" defTabSz="914400">
              <a:lnSpc>
                <a:spcPct val="90000"/>
              </a:lnSpc>
              <a:spcAft>
                <a:spcPts val="600"/>
              </a:spcAft>
            </a:pPr>
            <a:endParaRPr lang="en-US" sz="2000">
              <a:solidFill>
                <a:schemeClr val="bg1"/>
              </a:solidFill>
            </a:endParaRPr>
          </a:p>
          <a:p>
            <a:pPr algn="ctr" defTabSz="914400">
              <a:lnSpc>
                <a:spcPct val="90000"/>
              </a:lnSpc>
              <a:spcAft>
                <a:spcPts val="600"/>
              </a:spcAft>
            </a:pPr>
            <a:r>
              <a:rPr lang="en-US" sz="2000" u="sng">
                <a:solidFill>
                  <a:schemeClr val="bg1"/>
                </a:solidFill>
              </a:rPr>
              <a:t>CONTACT US</a:t>
            </a:r>
          </a:p>
          <a:p>
            <a:pPr algn="ctr" defTabSz="914400">
              <a:lnSpc>
                <a:spcPct val="90000"/>
              </a:lnSpc>
              <a:spcAft>
                <a:spcPts val="600"/>
              </a:spcAft>
            </a:pPr>
            <a:r>
              <a:rPr lang="en-US" sz="2000">
                <a:solidFill>
                  <a:schemeClr val="bg1"/>
                </a:solidFill>
              </a:rPr>
              <a:t>Email: StudentOrgs@IllinoisState.edu</a:t>
            </a:r>
          </a:p>
          <a:p>
            <a:pPr defTabSz="914400">
              <a:lnSpc>
                <a:spcPct val="90000"/>
              </a:lnSpc>
              <a:spcAft>
                <a:spcPts val="600"/>
              </a:spcAft>
            </a:pPr>
            <a:r>
              <a:rPr lang="en-US" sz="2000">
                <a:solidFill>
                  <a:schemeClr val="bg1"/>
                </a:solidFill>
              </a:rPr>
              <a:t>		Or </a:t>
            </a:r>
          </a:p>
          <a:p>
            <a:pPr defTabSz="914400">
              <a:lnSpc>
                <a:spcPct val="90000"/>
              </a:lnSpc>
              <a:spcAft>
                <a:spcPts val="600"/>
              </a:spcAft>
            </a:pPr>
            <a:r>
              <a:rPr lang="en-US" sz="2000">
                <a:solidFill>
                  <a:schemeClr val="bg1"/>
                </a:solidFill>
              </a:rPr>
              <a:t>	Phone: (309) 438-2151</a:t>
            </a:r>
          </a:p>
        </p:txBody>
      </p:sp>
      <p:pic>
        <p:nvPicPr>
          <p:cNvPr id="5132" name="Picture 12" descr="Question mark Generic Fill &amp; Lineal icon | Freepik">
            <a:extLst>
              <a:ext uri="{FF2B5EF4-FFF2-40B4-BE49-F238E27FC236}">
                <a16:creationId xmlns:a16="http://schemas.microsoft.com/office/drawing/2014/main" id="{CC55B6E7-9709-0BA5-894F-1BB3A69BF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2969" y="1627918"/>
            <a:ext cx="3598506" cy="359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616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7653810" y="5588849"/>
            <a:ext cx="4381627" cy="1203479"/>
          </a:xfrm>
          <a:prstGeom prst="rect">
            <a:avLst/>
          </a:prstGeom>
        </p:spPr>
      </p:pic>
      <p:sp>
        <p:nvSpPr>
          <p:cNvPr id="2" name="TextBox 1">
            <a:extLst>
              <a:ext uri="{FF2B5EF4-FFF2-40B4-BE49-F238E27FC236}">
                <a16:creationId xmlns:a16="http://schemas.microsoft.com/office/drawing/2014/main" id="{4452B0AE-BD39-B1D4-F4E4-5AC92F72DB25}"/>
              </a:ext>
            </a:extLst>
          </p:cNvPr>
          <p:cNvSpPr txBox="1"/>
          <p:nvPr/>
        </p:nvSpPr>
        <p:spPr>
          <a:xfrm>
            <a:off x="447971" y="312490"/>
            <a:ext cx="11296057" cy="1231106"/>
          </a:xfrm>
          <a:prstGeom prst="rect">
            <a:avLst/>
          </a:prstGeom>
          <a:noFill/>
        </p:spPr>
        <p:txBody>
          <a:bodyPr wrap="square">
            <a:spAutoFit/>
          </a:bodyPr>
          <a:lstStyle/>
          <a:p>
            <a:pPr marL="0" indent="0" algn="ctr">
              <a:buNone/>
            </a:pPr>
            <a:r>
              <a:rPr lang="en-US" sz="7400" b="1">
                <a:solidFill>
                  <a:schemeClr val="bg1"/>
                </a:solidFill>
                <a:latin typeface="Rockwell" panose="02060603020205020403" pitchFamily="18" charset="0"/>
              </a:rPr>
              <a:t>Dean of Students Office</a:t>
            </a:r>
          </a:p>
        </p:txBody>
      </p:sp>
      <p:sp>
        <p:nvSpPr>
          <p:cNvPr id="5" name="Content Placeholder 4">
            <a:extLst>
              <a:ext uri="{FF2B5EF4-FFF2-40B4-BE49-F238E27FC236}">
                <a16:creationId xmlns:a16="http://schemas.microsoft.com/office/drawing/2014/main" id="{2867A5B4-898E-3C47-14C1-51AFF5829D21}"/>
              </a:ext>
            </a:extLst>
          </p:cNvPr>
          <p:cNvSpPr>
            <a:spLocks noGrp="1"/>
          </p:cNvSpPr>
          <p:nvPr>
            <p:ph idx="1"/>
          </p:nvPr>
        </p:nvSpPr>
        <p:spPr/>
        <p:txBody>
          <a:bodyPr/>
          <a:lstStyle/>
          <a:p>
            <a:pPr marL="0" indent="0">
              <a:buNone/>
            </a:pPr>
            <a:r>
              <a:rPr lang="en-US" sz="4000" b="1">
                <a:solidFill>
                  <a:schemeClr val="bg1"/>
                </a:solidFill>
                <a:latin typeface="Rockwell" panose="02060603020205020403" pitchFamily="18" charset="0"/>
              </a:rPr>
              <a:t>387 Student Services Building</a:t>
            </a:r>
          </a:p>
          <a:p>
            <a:pPr marL="0" indent="0">
              <a:buNone/>
            </a:pPr>
            <a:r>
              <a:rPr lang="en-US" sz="4000" b="1">
                <a:solidFill>
                  <a:schemeClr val="bg1"/>
                </a:solidFill>
                <a:latin typeface="Rockwell" panose="02060603020205020403" pitchFamily="18" charset="0"/>
              </a:rPr>
              <a:t>(309) 438-2008</a:t>
            </a:r>
          </a:p>
          <a:p>
            <a:pPr marL="0" indent="0">
              <a:buNone/>
            </a:pPr>
            <a:r>
              <a:rPr lang="en-US" sz="4000" b="1">
                <a:solidFill>
                  <a:schemeClr val="bg1"/>
                </a:solidFill>
                <a:latin typeface="Rockwell" panose="02060603020205020403" pitchFamily="18" charset="0"/>
              </a:rPr>
              <a:t>DeanOfStudents.IllinoisState.edu</a:t>
            </a:r>
          </a:p>
        </p:txBody>
      </p:sp>
      <p:pic>
        <p:nvPicPr>
          <p:cNvPr id="7" name="Picture 6">
            <a:extLst>
              <a:ext uri="{FF2B5EF4-FFF2-40B4-BE49-F238E27FC236}">
                <a16:creationId xmlns:a16="http://schemas.microsoft.com/office/drawing/2014/main" id="{27E27534-6BDD-23EB-5E0C-5FF837E263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 y="5268913"/>
            <a:ext cx="857250" cy="857250"/>
          </a:xfrm>
          <a:prstGeom prst="rect">
            <a:avLst/>
          </a:prstGeom>
        </p:spPr>
      </p:pic>
      <p:sp>
        <p:nvSpPr>
          <p:cNvPr id="8" name="TextBox 7">
            <a:extLst>
              <a:ext uri="{FF2B5EF4-FFF2-40B4-BE49-F238E27FC236}">
                <a16:creationId xmlns:a16="http://schemas.microsoft.com/office/drawing/2014/main" id="{2CC91CD7-0450-D32F-DC2A-2DEC35E0A7FA}"/>
              </a:ext>
            </a:extLst>
          </p:cNvPr>
          <p:cNvSpPr txBox="1"/>
          <p:nvPr/>
        </p:nvSpPr>
        <p:spPr>
          <a:xfrm>
            <a:off x="1653898" y="4307718"/>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Redbird_Life</a:t>
            </a:r>
            <a:endParaRPr lang="en-US" sz="4000"/>
          </a:p>
        </p:txBody>
      </p:sp>
      <p:sp>
        <p:nvSpPr>
          <p:cNvPr id="9" name="TextBox 8">
            <a:extLst>
              <a:ext uri="{FF2B5EF4-FFF2-40B4-BE49-F238E27FC236}">
                <a16:creationId xmlns:a16="http://schemas.microsoft.com/office/drawing/2014/main" id="{A4CE4990-0E6B-1758-6314-BFB75E6403B9}"/>
              </a:ext>
            </a:extLst>
          </p:cNvPr>
          <p:cNvSpPr txBox="1"/>
          <p:nvPr/>
        </p:nvSpPr>
        <p:spPr>
          <a:xfrm>
            <a:off x="1652572" y="5344204"/>
            <a:ext cx="4478809" cy="707886"/>
          </a:xfrm>
          <a:prstGeom prst="rect">
            <a:avLst/>
          </a:prstGeom>
          <a:noFill/>
        </p:spPr>
        <p:txBody>
          <a:bodyPr wrap="square" lIns="91440" tIns="45720" rIns="91440" bIns="45720" rtlCol="0" anchor="t">
            <a:spAutoFit/>
          </a:bodyPr>
          <a:lstStyle/>
          <a:p>
            <a:r>
              <a:rPr lang="en-US" sz="4000" b="1" err="1">
                <a:solidFill>
                  <a:schemeClr val="bg1"/>
                </a:solidFill>
                <a:latin typeface="Rockwell"/>
              </a:rPr>
              <a:t>RedbirdLifeISU</a:t>
            </a:r>
            <a:endParaRPr lang="en-US" sz="4000" b="1" err="1">
              <a:solidFill>
                <a:schemeClr val="bg1"/>
              </a:solidFill>
              <a:latin typeface="Rockwell" panose="02060603020205020403" pitchFamily="18" charset="0"/>
            </a:endParaRPr>
          </a:p>
        </p:txBody>
      </p:sp>
      <p:pic>
        <p:nvPicPr>
          <p:cNvPr id="10" name="Picture 9">
            <a:extLst>
              <a:ext uri="{FF2B5EF4-FFF2-40B4-BE49-F238E27FC236}">
                <a16:creationId xmlns:a16="http://schemas.microsoft.com/office/drawing/2014/main" id="{E3171AA1-DBFA-C42C-EA9C-D98FC09416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4233036"/>
            <a:ext cx="857250" cy="857250"/>
          </a:xfrm>
          <a:prstGeom prst="rect">
            <a:avLst/>
          </a:prstGeom>
        </p:spPr>
      </p:pic>
    </p:spTree>
    <p:extLst>
      <p:ext uri="{BB962C8B-B14F-4D97-AF65-F5344CB8AC3E}">
        <p14:creationId xmlns:p14="http://schemas.microsoft.com/office/powerpoint/2010/main" val="30412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Stay Informed</a:t>
            </a:r>
          </a:p>
        </p:txBody>
      </p:sp>
      <p:pic>
        <p:nvPicPr>
          <p:cNvPr id="2" name="Picture 1">
            <a:extLst>
              <a:ext uri="{FF2B5EF4-FFF2-40B4-BE49-F238E27FC236}">
                <a16:creationId xmlns:a16="http://schemas.microsoft.com/office/drawing/2014/main" id="{B0117F83-99BF-D159-8D67-17E76B689F12}"/>
              </a:ext>
            </a:extLst>
          </p:cNvPr>
          <p:cNvPicPr>
            <a:picLocks noChangeAspect="1"/>
          </p:cNvPicPr>
          <p:nvPr/>
        </p:nvPicPr>
        <p:blipFill>
          <a:blip r:embed="rId4"/>
          <a:srcRect t="2788" b="-186"/>
          <a:stretch>
            <a:fillRect/>
          </a:stretch>
        </p:blipFill>
        <p:spPr>
          <a:xfrm>
            <a:off x="1079499" y="1187089"/>
            <a:ext cx="10297584" cy="5552555"/>
          </a:xfrm>
          <a:prstGeom prst="rect">
            <a:avLst/>
          </a:prstGeom>
        </p:spPr>
      </p:pic>
    </p:spTree>
    <p:extLst>
      <p:ext uri="{BB962C8B-B14F-4D97-AF65-F5344CB8AC3E}">
        <p14:creationId xmlns:p14="http://schemas.microsoft.com/office/powerpoint/2010/main" val="172523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Student Navigators</a:t>
            </a:r>
          </a:p>
        </p:txBody>
      </p:sp>
      <p:sp>
        <p:nvSpPr>
          <p:cNvPr id="2" name="object 2">
            <a:extLst>
              <a:ext uri="{FF2B5EF4-FFF2-40B4-BE49-F238E27FC236}">
                <a16:creationId xmlns:a16="http://schemas.microsoft.com/office/drawing/2014/main" id="{AC03C6AE-F339-8F1A-0115-1194CE8BECBC}"/>
              </a:ext>
            </a:extLst>
          </p:cNvPr>
          <p:cNvSpPr txBox="1"/>
          <p:nvPr/>
        </p:nvSpPr>
        <p:spPr>
          <a:xfrm>
            <a:off x="304283" y="1366748"/>
            <a:ext cx="6522607" cy="4763473"/>
          </a:xfrm>
          <a:prstGeom prst="rect">
            <a:avLst/>
          </a:prstGeom>
          <a:ln>
            <a:solidFill>
              <a:schemeClr val="bg1"/>
            </a:solidFill>
          </a:ln>
        </p:spPr>
        <p:txBody>
          <a:bodyPr vert="horz" lIns="91440" tIns="45720" rIns="91440" bIns="45720" rtlCol="0">
            <a:noAutofit/>
          </a:bodyPr>
          <a:lstStyle/>
          <a:p>
            <a:pPr marL="0" marR="0">
              <a:spcBef>
                <a:spcPts val="0"/>
              </a:spcBef>
              <a:spcAft>
                <a:spcPts val="0"/>
              </a:spcAft>
            </a:pPr>
            <a:r>
              <a:rPr lang="en-US" sz="2000" dirty="0">
                <a:solidFill>
                  <a:schemeClr val="bg1"/>
                </a:solidFill>
              </a:rPr>
              <a:t>Student-led, peer-to-peer program for ISU students facing economic hardship and basic needs crisis</a:t>
            </a:r>
          </a:p>
          <a:p>
            <a:pPr marL="0" marR="0">
              <a:spcBef>
                <a:spcPts val="0"/>
              </a:spcBef>
              <a:spcAft>
                <a:spcPts val="0"/>
              </a:spcAft>
            </a:pPr>
            <a:r>
              <a:rPr lang="en-US" sz="2000" dirty="0">
                <a:solidFill>
                  <a:schemeClr val="bg1"/>
                </a:solidFill>
              </a:rPr>
              <a:t> </a:t>
            </a:r>
          </a:p>
          <a:p>
            <a:pPr marL="0" marR="0">
              <a:spcBef>
                <a:spcPts val="0"/>
              </a:spcBef>
              <a:spcAft>
                <a:spcPts val="0"/>
              </a:spcAft>
            </a:pPr>
            <a:r>
              <a:rPr lang="en-US" sz="2000" dirty="0">
                <a:solidFill>
                  <a:schemeClr val="bg1"/>
                </a:solidFill>
              </a:rPr>
              <a:t>Navigators connect students to resources, including:</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Emergency aid</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Food</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Housing</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Textbooks</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Health</a:t>
            </a:r>
          </a:p>
          <a:p>
            <a:pPr marL="742950" marR="0" lvl="1" indent="-285750">
              <a:spcBef>
                <a:spcPts val="0"/>
              </a:spcBef>
              <a:spcAft>
                <a:spcPts val="0"/>
              </a:spcAft>
              <a:buFont typeface="Courier New" panose="02070309020205020404" pitchFamily="49" charset="0"/>
              <a:buChar char="o"/>
            </a:pPr>
            <a:r>
              <a:rPr lang="en-US" sz="2000" dirty="0">
                <a:solidFill>
                  <a:schemeClr val="bg1"/>
                </a:solidFill>
              </a:rPr>
              <a:t>And more!</a:t>
            </a:r>
          </a:p>
          <a:p>
            <a:pPr marL="0" marR="0">
              <a:spcBef>
                <a:spcPts val="0"/>
              </a:spcBef>
              <a:spcAft>
                <a:spcPts val="0"/>
              </a:spcAft>
            </a:pPr>
            <a:r>
              <a:rPr lang="en-US" sz="2000" dirty="0">
                <a:solidFill>
                  <a:schemeClr val="bg1"/>
                </a:solidFill>
              </a:rPr>
              <a:t> </a:t>
            </a:r>
          </a:p>
          <a:p>
            <a:pPr marL="0" marR="0">
              <a:spcBef>
                <a:spcPts val="0"/>
              </a:spcBef>
              <a:spcAft>
                <a:spcPts val="0"/>
              </a:spcAft>
            </a:pPr>
            <a:r>
              <a:rPr lang="en-US" sz="2000" dirty="0">
                <a:solidFill>
                  <a:schemeClr val="bg1"/>
                </a:solidFill>
              </a:rPr>
              <a:t>Contact:</a:t>
            </a:r>
          </a:p>
          <a:p>
            <a:pPr marL="0" marR="0">
              <a:spcBef>
                <a:spcPts val="0"/>
              </a:spcBef>
              <a:spcAft>
                <a:spcPts val="0"/>
              </a:spcAft>
            </a:pPr>
            <a:r>
              <a:rPr lang="en-US" sz="2000" dirty="0">
                <a:solidFill>
                  <a:schemeClr val="bg1"/>
                </a:solidFill>
              </a:rPr>
              <a:t>              Phone: (309) 438-2008</a:t>
            </a:r>
          </a:p>
          <a:p>
            <a:pPr marL="0" marR="0">
              <a:spcBef>
                <a:spcPts val="0"/>
              </a:spcBef>
              <a:spcAft>
                <a:spcPts val="0"/>
              </a:spcAft>
            </a:pPr>
            <a:r>
              <a:rPr lang="en-US" sz="2000" dirty="0">
                <a:solidFill>
                  <a:schemeClr val="bg1"/>
                </a:solidFill>
              </a:rPr>
              <a:t>              Email: DeanOfStudents.IllinoisState.edu</a:t>
            </a:r>
          </a:p>
          <a:p>
            <a:pPr marL="0" marR="0">
              <a:spcBef>
                <a:spcPts val="0"/>
              </a:spcBef>
              <a:spcAft>
                <a:spcPts val="0"/>
              </a:spcAft>
            </a:pPr>
            <a:r>
              <a:rPr lang="en-US" sz="2000" dirty="0">
                <a:solidFill>
                  <a:schemeClr val="bg1"/>
                </a:solidFill>
              </a:rPr>
              <a:t>              Web: About.IllinoisState.edu/</a:t>
            </a:r>
            <a:r>
              <a:rPr lang="en-US" sz="2000" dirty="0" err="1">
                <a:solidFill>
                  <a:schemeClr val="bg1"/>
                </a:solidFill>
              </a:rPr>
              <a:t>basicneeds</a:t>
            </a:r>
            <a:endParaRPr lang="en-US" sz="2000" dirty="0">
              <a:solidFill>
                <a:schemeClr val="bg1"/>
              </a:solidFill>
            </a:endParaRPr>
          </a:p>
        </p:txBody>
      </p:sp>
      <p:pic>
        <p:nvPicPr>
          <p:cNvPr id="5132" name="Picture 12" descr="Question mark Generic Fill &amp; Lineal icon | Freepik">
            <a:extLst>
              <a:ext uri="{FF2B5EF4-FFF2-40B4-BE49-F238E27FC236}">
                <a16:creationId xmlns:a16="http://schemas.microsoft.com/office/drawing/2014/main" id="{CC55B6E7-9709-0BA5-894F-1BB3A69BFA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890" y="3429000"/>
            <a:ext cx="2022448" cy="2022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99E4B09-6280-2E8E-AE58-7E4D8569BD04}"/>
              </a:ext>
            </a:extLst>
          </p:cNvPr>
          <p:cNvPicPr>
            <a:picLocks noChangeAspect="1"/>
          </p:cNvPicPr>
          <p:nvPr/>
        </p:nvPicPr>
        <p:blipFill>
          <a:blip r:embed="rId6"/>
          <a:stretch>
            <a:fillRect/>
          </a:stretch>
        </p:blipFill>
        <p:spPr>
          <a:xfrm>
            <a:off x="9104192" y="1479707"/>
            <a:ext cx="2314709" cy="2351509"/>
          </a:xfrm>
          <a:prstGeom prst="rect">
            <a:avLst/>
          </a:prstGeom>
        </p:spPr>
      </p:pic>
      <p:sp>
        <p:nvSpPr>
          <p:cNvPr id="7" name="TextBox 6">
            <a:extLst>
              <a:ext uri="{FF2B5EF4-FFF2-40B4-BE49-F238E27FC236}">
                <a16:creationId xmlns:a16="http://schemas.microsoft.com/office/drawing/2014/main" id="{0A176D29-1E83-79BE-3DDB-40D2C4090625}"/>
              </a:ext>
            </a:extLst>
          </p:cNvPr>
          <p:cNvSpPr txBox="1"/>
          <p:nvPr/>
        </p:nvSpPr>
        <p:spPr>
          <a:xfrm>
            <a:off x="25590" y="6243179"/>
            <a:ext cx="10778182" cy="461665"/>
          </a:xfrm>
          <a:prstGeom prst="rect">
            <a:avLst/>
          </a:prstGeom>
          <a:noFill/>
        </p:spPr>
        <p:txBody>
          <a:bodyPr wrap="square">
            <a:spAutoFit/>
          </a:bodyPr>
          <a:lstStyle/>
          <a:p>
            <a:r>
              <a:rPr lang="en-US" sz="2400" dirty="0">
                <a:solidFill>
                  <a:schemeClr val="bg1"/>
                </a:solidFill>
                <a:hlinkClick r:id="rId7">
                  <a:extLst>
                    <a:ext uri="{A12FA001-AC4F-418D-AE19-62706E023703}">
                      <ahyp:hlinkClr xmlns:ahyp="http://schemas.microsoft.com/office/drawing/2018/hyperlinkcolor" val="tx"/>
                    </a:ext>
                  </a:extLst>
                </a:hlinkClick>
              </a:rPr>
              <a:t>https://deanofstudents.illinoisstate.edu/services/student-navigator/</a:t>
            </a:r>
            <a:endParaRPr lang="en-US" sz="2400" dirty="0">
              <a:solidFill>
                <a:schemeClr val="bg1"/>
              </a:solidFill>
            </a:endParaRPr>
          </a:p>
        </p:txBody>
      </p:sp>
      <p:sp>
        <p:nvSpPr>
          <p:cNvPr id="8" name="TextBox 7">
            <a:extLst>
              <a:ext uri="{FF2B5EF4-FFF2-40B4-BE49-F238E27FC236}">
                <a16:creationId xmlns:a16="http://schemas.microsoft.com/office/drawing/2014/main" id="{CDA61FBC-40B4-694A-A6E8-F5C850DA14B7}"/>
              </a:ext>
            </a:extLst>
          </p:cNvPr>
          <p:cNvSpPr txBox="1"/>
          <p:nvPr/>
        </p:nvSpPr>
        <p:spPr>
          <a:xfrm>
            <a:off x="9248287" y="3884282"/>
            <a:ext cx="2026517" cy="461665"/>
          </a:xfrm>
          <a:prstGeom prst="rect">
            <a:avLst/>
          </a:prstGeom>
          <a:noFill/>
        </p:spPr>
        <p:txBody>
          <a:bodyPr wrap="none" rtlCol="0">
            <a:spAutoFit/>
          </a:bodyPr>
          <a:lstStyle/>
          <a:p>
            <a:r>
              <a:rPr lang="en-US" sz="2400" b="1">
                <a:solidFill>
                  <a:schemeClr val="bg1"/>
                </a:solidFill>
              </a:rPr>
              <a:t>Scan to Access</a:t>
            </a:r>
          </a:p>
        </p:txBody>
      </p:sp>
    </p:spTree>
    <p:extLst>
      <p:ext uri="{BB962C8B-B14F-4D97-AF65-F5344CB8AC3E}">
        <p14:creationId xmlns:p14="http://schemas.microsoft.com/office/powerpoint/2010/main" val="426429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140508" y="6017264"/>
            <a:ext cx="3060952" cy="840736"/>
          </a:xfrm>
          <a:prstGeom prst="rect">
            <a:avLst/>
          </a:prstGeom>
        </p:spPr>
      </p:pic>
      <p:sp>
        <p:nvSpPr>
          <p:cNvPr id="4" name="TextBox 3">
            <a:extLst>
              <a:ext uri="{FF2B5EF4-FFF2-40B4-BE49-F238E27FC236}">
                <a16:creationId xmlns:a16="http://schemas.microsoft.com/office/drawing/2014/main" id="{AA9107B7-DC50-C35E-D71F-CF57A6FA6C6A}"/>
              </a:ext>
            </a:extLst>
          </p:cNvPr>
          <p:cNvSpPr txBox="1"/>
          <p:nvPr/>
        </p:nvSpPr>
        <p:spPr>
          <a:xfrm>
            <a:off x="447971" y="312490"/>
            <a:ext cx="11296057" cy="1277273"/>
          </a:xfrm>
          <a:prstGeom prst="rect">
            <a:avLst/>
          </a:prstGeom>
          <a:noFill/>
        </p:spPr>
        <p:txBody>
          <a:bodyPr wrap="square">
            <a:spAutoFit/>
          </a:bodyPr>
          <a:lstStyle/>
          <a:p>
            <a:pPr marL="0" indent="0" algn="ctr">
              <a:buNone/>
            </a:pPr>
            <a:r>
              <a:rPr lang="en-US" sz="7700" b="1">
                <a:solidFill>
                  <a:schemeClr val="bg1"/>
                </a:solidFill>
                <a:latin typeface="Rockwell" panose="02060603020205020403" pitchFamily="18" charset="0"/>
              </a:rPr>
              <a:t>Give us a follow</a:t>
            </a:r>
          </a:p>
        </p:txBody>
      </p:sp>
      <p:sp>
        <p:nvSpPr>
          <p:cNvPr id="5" name="TextBox 4">
            <a:extLst>
              <a:ext uri="{FF2B5EF4-FFF2-40B4-BE49-F238E27FC236}">
                <a16:creationId xmlns:a16="http://schemas.microsoft.com/office/drawing/2014/main" id="{684AAED5-2162-BD81-7366-15CA96747CA4}"/>
              </a:ext>
            </a:extLst>
          </p:cNvPr>
          <p:cNvSpPr txBox="1"/>
          <p:nvPr/>
        </p:nvSpPr>
        <p:spPr>
          <a:xfrm>
            <a:off x="1725615" y="2245835"/>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Redbird_Life</a:t>
            </a:r>
            <a:endParaRPr lang="en-US" sz="4000"/>
          </a:p>
        </p:txBody>
      </p:sp>
      <p:pic>
        <p:nvPicPr>
          <p:cNvPr id="7" name="Picture 6">
            <a:extLst>
              <a:ext uri="{FF2B5EF4-FFF2-40B4-BE49-F238E27FC236}">
                <a16:creationId xmlns:a16="http://schemas.microsoft.com/office/drawing/2014/main" id="{F82C3931-2236-AE43-4342-882DE60321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 y="2171153"/>
            <a:ext cx="857250" cy="857250"/>
          </a:xfrm>
          <a:prstGeom prst="rect">
            <a:avLst/>
          </a:prstGeom>
        </p:spPr>
      </p:pic>
      <p:sp>
        <p:nvSpPr>
          <p:cNvPr id="8" name="TextBox 7">
            <a:extLst>
              <a:ext uri="{FF2B5EF4-FFF2-40B4-BE49-F238E27FC236}">
                <a16:creationId xmlns:a16="http://schemas.microsoft.com/office/drawing/2014/main" id="{59A23388-01E2-18D8-8C5D-302FDD6D5C10}"/>
              </a:ext>
            </a:extLst>
          </p:cNvPr>
          <p:cNvSpPr txBox="1"/>
          <p:nvPr/>
        </p:nvSpPr>
        <p:spPr>
          <a:xfrm>
            <a:off x="1725615" y="3196394"/>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Redbird_Food</a:t>
            </a:r>
            <a:endParaRPr lang="en-US" sz="4000"/>
          </a:p>
        </p:txBody>
      </p:sp>
      <p:pic>
        <p:nvPicPr>
          <p:cNvPr id="9" name="Picture 8">
            <a:extLst>
              <a:ext uri="{FF2B5EF4-FFF2-40B4-BE49-F238E27FC236}">
                <a16:creationId xmlns:a16="http://schemas.microsoft.com/office/drawing/2014/main" id="{0A6281BB-8412-1C14-3358-F995ED26A1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 y="3121712"/>
            <a:ext cx="857250" cy="857250"/>
          </a:xfrm>
          <a:prstGeom prst="rect">
            <a:avLst/>
          </a:prstGeom>
        </p:spPr>
      </p:pic>
      <p:sp>
        <p:nvSpPr>
          <p:cNvPr id="10" name="TextBox 9">
            <a:extLst>
              <a:ext uri="{FF2B5EF4-FFF2-40B4-BE49-F238E27FC236}">
                <a16:creationId xmlns:a16="http://schemas.microsoft.com/office/drawing/2014/main" id="{03BB0ED6-85E9-0555-93C6-E6CFFE5EB23B}"/>
              </a:ext>
            </a:extLst>
          </p:cNvPr>
          <p:cNvSpPr txBox="1"/>
          <p:nvPr/>
        </p:nvSpPr>
        <p:spPr>
          <a:xfrm>
            <a:off x="1725615" y="4215545"/>
            <a:ext cx="4144313" cy="707886"/>
          </a:xfrm>
          <a:prstGeom prst="rect">
            <a:avLst/>
          </a:prstGeom>
          <a:noFill/>
        </p:spPr>
        <p:txBody>
          <a:bodyPr wrap="square" rtlCol="0">
            <a:spAutoFit/>
          </a:bodyPr>
          <a:lstStyle/>
          <a:p>
            <a:r>
              <a:rPr lang="en-US" sz="4000" b="1" err="1">
                <a:solidFill>
                  <a:schemeClr val="bg1"/>
                </a:solidFill>
                <a:latin typeface="Rockwell" panose="02060603020205020403" pitchFamily="18" charset="0"/>
              </a:rPr>
              <a:t>Redbird_Well</a:t>
            </a:r>
            <a:endParaRPr lang="en-US" sz="4000"/>
          </a:p>
        </p:txBody>
      </p:sp>
      <p:pic>
        <p:nvPicPr>
          <p:cNvPr id="11" name="Picture 10">
            <a:extLst>
              <a:ext uri="{FF2B5EF4-FFF2-40B4-BE49-F238E27FC236}">
                <a16:creationId xmlns:a16="http://schemas.microsoft.com/office/drawing/2014/main" id="{8CD7136A-1311-97EA-41BE-AC1C0E9CF7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317" y="4140863"/>
            <a:ext cx="857250" cy="857250"/>
          </a:xfrm>
          <a:prstGeom prst="rect">
            <a:avLst/>
          </a:prstGeom>
        </p:spPr>
      </p:pic>
      <p:sp>
        <p:nvSpPr>
          <p:cNvPr id="12" name="Content Placeholder 3">
            <a:extLst>
              <a:ext uri="{FF2B5EF4-FFF2-40B4-BE49-F238E27FC236}">
                <a16:creationId xmlns:a16="http://schemas.microsoft.com/office/drawing/2014/main" id="{C9856635-F811-4022-01A1-76F645C981DC}"/>
              </a:ext>
            </a:extLst>
          </p:cNvPr>
          <p:cNvSpPr>
            <a:spLocks noGrp="1"/>
          </p:cNvSpPr>
          <p:nvPr>
            <p:ph idx="1"/>
          </p:nvPr>
        </p:nvSpPr>
        <p:spPr>
          <a:xfrm>
            <a:off x="6845346" y="1601738"/>
            <a:ext cx="5983411" cy="4123944"/>
          </a:xfrm>
        </p:spPr>
        <p:txBody>
          <a:bodyPr vert="horz" lIns="91440" tIns="45720" rIns="91440" bIns="45720" rtlCol="0" anchor="t">
            <a:noAutofit/>
          </a:bodyPr>
          <a:lstStyle/>
          <a:p>
            <a:pPr marL="0" indent="0">
              <a:buNone/>
            </a:pPr>
            <a:r>
              <a:rPr lang="en-US" sz="3600" b="1">
                <a:solidFill>
                  <a:schemeClr val="bg1"/>
                </a:solidFill>
                <a:latin typeface="Rockwell"/>
              </a:rPr>
              <a:t>Learn about…</a:t>
            </a:r>
          </a:p>
          <a:p>
            <a:pPr marL="0" indent="0">
              <a:buNone/>
            </a:pPr>
            <a:endParaRPr lang="en-US" sz="1050" b="1">
              <a:solidFill>
                <a:schemeClr val="bg1"/>
              </a:solidFill>
              <a:latin typeface="Rockwell" panose="02060603020205020403" pitchFamily="18" charset="0"/>
            </a:endParaRPr>
          </a:p>
          <a:p>
            <a:pPr marL="457200" indent="-457200"/>
            <a:r>
              <a:rPr lang="en-US" sz="3600">
                <a:solidFill>
                  <a:schemeClr val="bg1"/>
                </a:solidFill>
              </a:rPr>
              <a:t>Student Organizations</a:t>
            </a:r>
          </a:p>
          <a:p>
            <a:pPr marL="457200" indent="-457200"/>
            <a:r>
              <a:rPr lang="en-US" sz="3600">
                <a:solidFill>
                  <a:schemeClr val="bg1"/>
                </a:solidFill>
              </a:rPr>
              <a:t>Events</a:t>
            </a:r>
          </a:p>
          <a:p>
            <a:pPr marL="457200" indent="-457200"/>
            <a:r>
              <a:rPr lang="en-US" sz="3600">
                <a:solidFill>
                  <a:schemeClr val="bg1"/>
                </a:solidFill>
                <a:cs typeface="Calibri"/>
              </a:rPr>
              <a:t>Campus programs</a:t>
            </a:r>
          </a:p>
          <a:p>
            <a:pPr marL="457200" indent="-457200"/>
            <a:r>
              <a:rPr lang="en-US" sz="3600">
                <a:solidFill>
                  <a:schemeClr val="bg1"/>
                </a:solidFill>
                <a:cs typeface="Calibri"/>
              </a:rPr>
              <a:t>Food venues</a:t>
            </a:r>
          </a:p>
          <a:p>
            <a:pPr marL="457200" indent="-457200"/>
            <a:r>
              <a:rPr lang="en-US" sz="3600">
                <a:solidFill>
                  <a:schemeClr val="bg1"/>
                </a:solidFill>
              </a:rPr>
              <a:t>Well-being</a:t>
            </a:r>
          </a:p>
          <a:p>
            <a:pPr marL="457200" indent="-457200"/>
            <a:r>
              <a:rPr lang="en-US" sz="3600">
                <a:solidFill>
                  <a:schemeClr val="bg1"/>
                </a:solidFill>
                <a:cs typeface="Calibri"/>
              </a:rPr>
              <a:t>And more…</a:t>
            </a:r>
          </a:p>
        </p:txBody>
      </p:sp>
    </p:spTree>
    <p:extLst>
      <p:ext uri="{BB962C8B-B14F-4D97-AF65-F5344CB8AC3E}">
        <p14:creationId xmlns:p14="http://schemas.microsoft.com/office/powerpoint/2010/main" val="1986864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AC21253E-DD4A-79F3-2024-6F3420467C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1388" y="5272741"/>
            <a:ext cx="4566108" cy="1455447"/>
          </a:xfrm>
          <a:prstGeom prst="rect">
            <a:avLst/>
          </a:prstGeom>
        </p:spPr>
      </p:pic>
    </p:spTree>
    <p:extLst>
      <p:ext uri="{BB962C8B-B14F-4D97-AF65-F5344CB8AC3E}">
        <p14:creationId xmlns:p14="http://schemas.microsoft.com/office/powerpoint/2010/main" val="3614922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RSO Calendar</a:t>
            </a:r>
          </a:p>
        </p:txBody>
      </p:sp>
      <p:pic>
        <p:nvPicPr>
          <p:cNvPr id="2" name="Picture 1" descr="A colorful squares with text&#10;&#10;AI-generated content may be incorrect.">
            <a:extLst>
              <a:ext uri="{FF2B5EF4-FFF2-40B4-BE49-F238E27FC236}">
                <a16:creationId xmlns:a16="http://schemas.microsoft.com/office/drawing/2014/main" id="{6FB9C30C-F142-638A-47C0-B65D3B22F0B2}"/>
              </a:ext>
            </a:extLst>
          </p:cNvPr>
          <p:cNvPicPr>
            <a:picLocks noChangeAspect="1"/>
          </p:cNvPicPr>
          <p:nvPr/>
        </p:nvPicPr>
        <p:blipFill>
          <a:blip r:embed="rId4"/>
          <a:srcRect t="827" r="104" b="185"/>
          <a:stretch>
            <a:fillRect/>
          </a:stretch>
        </p:blipFill>
        <p:spPr>
          <a:xfrm>
            <a:off x="1164888" y="1036134"/>
            <a:ext cx="10188802" cy="5657183"/>
          </a:xfrm>
          <a:prstGeom prst="rect">
            <a:avLst/>
          </a:prstGeom>
        </p:spPr>
      </p:pic>
    </p:spTree>
    <p:extLst>
      <p:ext uri="{BB962C8B-B14F-4D97-AF65-F5344CB8AC3E}">
        <p14:creationId xmlns:p14="http://schemas.microsoft.com/office/powerpoint/2010/main" val="3704843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13831"/>
          <a:stretch/>
        </p:blipFill>
        <p:spPr>
          <a:xfrm>
            <a:off x="140508" y="6017264"/>
            <a:ext cx="3060952" cy="840736"/>
          </a:xfrm>
          <a:prstGeom prst="rect">
            <a:avLst/>
          </a:prstGeom>
        </p:spPr>
      </p:pic>
      <p:sp>
        <p:nvSpPr>
          <p:cNvPr id="2" name="Content Placeholder 3">
            <a:extLst>
              <a:ext uri="{FF2B5EF4-FFF2-40B4-BE49-F238E27FC236}">
                <a16:creationId xmlns:a16="http://schemas.microsoft.com/office/drawing/2014/main" id="{33C4201F-2E05-22E4-8DA3-D3C1AD4531D4}"/>
              </a:ext>
            </a:extLst>
          </p:cNvPr>
          <p:cNvSpPr>
            <a:spLocks noGrp="1"/>
          </p:cNvSpPr>
          <p:nvPr>
            <p:ph idx="1"/>
          </p:nvPr>
        </p:nvSpPr>
        <p:spPr>
          <a:xfrm>
            <a:off x="427839" y="340180"/>
            <a:ext cx="11469635" cy="1396153"/>
          </a:xfrm>
        </p:spPr>
        <p:txBody>
          <a:bodyPr>
            <a:normAutofit lnSpcReduction="10000"/>
          </a:bodyPr>
          <a:lstStyle/>
          <a:p>
            <a:pPr marL="0" indent="0" algn="ctr">
              <a:buNone/>
            </a:pPr>
            <a:r>
              <a:rPr lang="en-US" sz="4400" b="1">
                <a:solidFill>
                  <a:schemeClr val="bg1"/>
                </a:solidFill>
                <a:latin typeface="Rockwell" panose="02060603020205020403" pitchFamily="18" charset="0"/>
              </a:rPr>
              <a:t>Student Involvement Center</a:t>
            </a:r>
          </a:p>
          <a:p>
            <a:pPr marL="0" indent="0" algn="ctr">
              <a:buNone/>
            </a:pPr>
            <a:r>
              <a:rPr lang="en-US">
                <a:solidFill>
                  <a:schemeClr val="bg1"/>
                </a:solidFill>
              </a:rPr>
              <a:t>In the Bone Student Center</a:t>
            </a:r>
          </a:p>
          <a:p>
            <a:pPr algn="ctr"/>
            <a:endParaRPr lang="en-US">
              <a:solidFill>
                <a:schemeClr val="bg1"/>
              </a:solidFill>
            </a:endParaRPr>
          </a:p>
          <a:p>
            <a:pPr marL="457200" indent="-457200" algn="ctr"/>
            <a:endParaRPr lang="en-US">
              <a:solidFill>
                <a:schemeClr val="bg1"/>
              </a:solidFill>
            </a:endParaRPr>
          </a:p>
        </p:txBody>
      </p:sp>
      <p:pic>
        <p:nvPicPr>
          <p:cNvPr id="3" name="Picture 2" descr="A picture containing text, indoor, ceiling&#10;&#10;Description automatically generated">
            <a:extLst>
              <a:ext uri="{FF2B5EF4-FFF2-40B4-BE49-F238E27FC236}">
                <a16:creationId xmlns:a16="http://schemas.microsoft.com/office/drawing/2014/main" id="{FA77BB88-EDFF-255F-E8B4-6C3181F51E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260" t="4616" r="-374" b="5680"/>
          <a:stretch/>
        </p:blipFill>
        <p:spPr>
          <a:xfrm>
            <a:off x="550827" y="1621539"/>
            <a:ext cx="3164377" cy="3147956"/>
          </a:xfrm>
          <a:prstGeom prst="ellipse">
            <a:avLst/>
          </a:prstGeom>
        </p:spPr>
      </p:pic>
      <p:pic>
        <p:nvPicPr>
          <p:cNvPr id="4" name="Picture 3">
            <a:extLst>
              <a:ext uri="{FF2B5EF4-FFF2-40B4-BE49-F238E27FC236}">
                <a16:creationId xmlns:a16="http://schemas.microsoft.com/office/drawing/2014/main" id="{9029C3CA-988B-5201-EA40-31F61175C979}"/>
              </a:ext>
            </a:extLst>
          </p:cNvPr>
          <p:cNvPicPr>
            <a:picLocks noChangeAspect="1"/>
          </p:cNvPicPr>
          <p:nvPr/>
        </p:nvPicPr>
        <p:blipFill>
          <a:blip r:embed="rId6" cstate="print">
            <a:extLst>
              <a:ext uri="{28A0092B-C50C-407E-A947-70E740481C1C}">
                <a14:useLocalDpi xmlns:a14="http://schemas.microsoft.com/office/drawing/2010/main" val="0"/>
              </a:ext>
            </a:extLst>
          </a:blip>
          <a:srcRect t="14812" b="14812"/>
          <a:stretch/>
        </p:blipFill>
        <p:spPr>
          <a:xfrm rot="10800000">
            <a:off x="3605223" y="1927253"/>
            <a:ext cx="7808674" cy="4123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17225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1613647" y="172757"/>
            <a:ext cx="896470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FREE – RSO Resources</a:t>
            </a:r>
          </a:p>
        </p:txBody>
      </p:sp>
      <p:sp>
        <p:nvSpPr>
          <p:cNvPr id="2" name="Content Placeholder 2">
            <a:extLst>
              <a:ext uri="{FF2B5EF4-FFF2-40B4-BE49-F238E27FC236}">
                <a16:creationId xmlns:a16="http://schemas.microsoft.com/office/drawing/2014/main" id="{54E35D07-3A05-3881-D082-CC6FDF853B14}"/>
              </a:ext>
            </a:extLst>
          </p:cNvPr>
          <p:cNvSpPr>
            <a:spLocks noGrp="1"/>
          </p:cNvSpPr>
          <p:nvPr>
            <p:ph idx="1"/>
          </p:nvPr>
        </p:nvSpPr>
        <p:spPr>
          <a:xfrm>
            <a:off x="685800" y="2057401"/>
            <a:ext cx="3581400" cy="1996440"/>
          </a:xfrm>
          <a:ln>
            <a:solidFill>
              <a:schemeClr val="bg1"/>
            </a:solidFill>
          </a:ln>
        </p:spPr>
        <p:txBody>
          <a:bodyPr vert="horz" lIns="122466" tIns="61233" rIns="122466" bIns="61233" rtlCol="0" anchor="t">
            <a:normAutofit fontScale="55000" lnSpcReduction="20000"/>
          </a:bodyPr>
          <a:lstStyle/>
          <a:p>
            <a:pPr marL="407670" indent="-407670"/>
            <a:r>
              <a:rPr lang="en-US" sz="3800" b="1" dirty="0">
                <a:solidFill>
                  <a:schemeClr val="bg1"/>
                </a:solidFill>
                <a:latin typeface="Rockwell"/>
              </a:rPr>
              <a:t>Trifold – 1 per RSO/year</a:t>
            </a:r>
            <a:endParaRPr lang="en-US" sz="3800" b="1" dirty="0">
              <a:solidFill>
                <a:schemeClr val="bg1"/>
              </a:solidFill>
              <a:latin typeface="Rockwell"/>
              <a:cs typeface="Calibri"/>
            </a:endParaRPr>
          </a:p>
          <a:p>
            <a:pPr marL="407670" indent="-407670"/>
            <a:r>
              <a:rPr lang="en-US" sz="3800" b="1" dirty="0">
                <a:solidFill>
                  <a:schemeClr val="bg1"/>
                </a:solidFill>
                <a:latin typeface="Rockwell"/>
              </a:rPr>
              <a:t>Art Supply Kits</a:t>
            </a:r>
            <a:endParaRPr lang="en-US" sz="3800" b="1" dirty="0">
              <a:solidFill>
                <a:schemeClr val="bg1"/>
              </a:solidFill>
              <a:latin typeface="Rockwell"/>
              <a:cs typeface="Calibri"/>
            </a:endParaRPr>
          </a:p>
          <a:p>
            <a:pPr marL="407670" indent="-407670"/>
            <a:r>
              <a:rPr lang="en-US" sz="3800" b="1" dirty="0">
                <a:solidFill>
                  <a:schemeClr val="bg1"/>
                </a:solidFill>
                <a:latin typeface="Rockwell"/>
              </a:rPr>
              <a:t>Chalk the Quad Kits</a:t>
            </a:r>
            <a:endParaRPr lang="en-US" sz="3800" b="1" dirty="0">
              <a:solidFill>
                <a:schemeClr val="bg1"/>
              </a:solidFill>
              <a:latin typeface="Rockwell"/>
              <a:cs typeface="Calibri"/>
            </a:endParaRPr>
          </a:p>
          <a:p>
            <a:pPr marL="407670" indent="-407670"/>
            <a:r>
              <a:rPr lang="en-US" sz="3800" b="1" dirty="0">
                <a:solidFill>
                  <a:schemeClr val="bg1"/>
                </a:solidFill>
                <a:latin typeface="Rockwell"/>
              </a:rPr>
              <a:t>Board Games</a:t>
            </a:r>
            <a:endParaRPr lang="en-US" sz="3800" b="1" dirty="0">
              <a:solidFill>
                <a:schemeClr val="bg1"/>
              </a:solidFill>
              <a:latin typeface="Rockwell"/>
              <a:cs typeface="Calibri"/>
            </a:endParaRPr>
          </a:p>
        </p:txBody>
      </p:sp>
      <p:sp>
        <p:nvSpPr>
          <p:cNvPr id="3" name="TextBox 2">
            <a:extLst>
              <a:ext uri="{FF2B5EF4-FFF2-40B4-BE49-F238E27FC236}">
                <a16:creationId xmlns:a16="http://schemas.microsoft.com/office/drawing/2014/main" id="{6E8C5D24-7001-E375-86A7-818754F91430}"/>
              </a:ext>
            </a:extLst>
          </p:cNvPr>
          <p:cNvSpPr txBox="1"/>
          <p:nvPr/>
        </p:nvSpPr>
        <p:spPr>
          <a:xfrm>
            <a:off x="685800" y="1676400"/>
            <a:ext cx="3581400" cy="381001"/>
          </a:xfrm>
          <a:prstGeom prst="rect">
            <a:avLst/>
          </a:prstGeom>
          <a:solidFill>
            <a:schemeClr val="bg1"/>
          </a:solidFill>
        </p:spPr>
        <p:txBody>
          <a:bodyPr wrap="square" lIns="91440" tIns="45720" rIns="91440" bIns="45720" rtlCol="0" anchor="t">
            <a:spAutoFit/>
          </a:bodyPr>
          <a:lstStyle/>
          <a:p>
            <a:pPr algn="ctr"/>
            <a:r>
              <a:rPr lang="en-US" b="1">
                <a:latin typeface="Rockwell"/>
              </a:rPr>
              <a:t>Supplies</a:t>
            </a:r>
          </a:p>
        </p:txBody>
      </p:sp>
      <p:sp>
        <p:nvSpPr>
          <p:cNvPr id="4" name="Content Placeholder 2">
            <a:extLst>
              <a:ext uri="{FF2B5EF4-FFF2-40B4-BE49-F238E27FC236}">
                <a16:creationId xmlns:a16="http://schemas.microsoft.com/office/drawing/2014/main" id="{0B7B97F1-7D9E-B18D-E05C-DB46423D404A}"/>
              </a:ext>
            </a:extLst>
          </p:cNvPr>
          <p:cNvSpPr txBox="1">
            <a:spLocks/>
          </p:cNvSpPr>
          <p:nvPr/>
        </p:nvSpPr>
        <p:spPr>
          <a:xfrm>
            <a:off x="685800" y="4625342"/>
            <a:ext cx="3581400" cy="1996440"/>
          </a:xfrm>
          <a:prstGeom prst="rect">
            <a:avLst/>
          </a:prstGeom>
          <a:ln>
            <a:solidFill>
              <a:schemeClr val="bg1"/>
            </a:solid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b="1">
                <a:solidFill>
                  <a:schemeClr val="bg1"/>
                </a:solidFill>
                <a:latin typeface="Rockwell"/>
              </a:rPr>
              <a:t>Digital Display Screens</a:t>
            </a:r>
          </a:p>
          <a:p>
            <a:pPr lvl="1"/>
            <a:r>
              <a:rPr lang="en-US" b="1">
                <a:solidFill>
                  <a:schemeClr val="bg1"/>
                </a:solidFill>
                <a:latin typeface="Rockwell"/>
              </a:rPr>
              <a:t>Outside Student Involvement Center</a:t>
            </a:r>
          </a:p>
          <a:p>
            <a:r>
              <a:rPr lang="en-US" b="1">
                <a:solidFill>
                  <a:schemeClr val="bg1"/>
                </a:solidFill>
                <a:latin typeface="Rockwell"/>
              </a:rPr>
              <a:t>RSO Newsletter </a:t>
            </a:r>
          </a:p>
          <a:p>
            <a:r>
              <a:rPr lang="en-US" b="1">
                <a:solidFill>
                  <a:schemeClr val="bg1"/>
                </a:solidFill>
                <a:latin typeface="Rockwell"/>
              </a:rPr>
              <a:t>Redbird Life Portal</a:t>
            </a:r>
          </a:p>
          <a:p>
            <a:endParaRPr lang="en-US"/>
          </a:p>
        </p:txBody>
      </p:sp>
      <p:sp>
        <p:nvSpPr>
          <p:cNvPr id="5" name="TextBox 4">
            <a:extLst>
              <a:ext uri="{FF2B5EF4-FFF2-40B4-BE49-F238E27FC236}">
                <a16:creationId xmlns:a16="http://schemas.microsoft.com/office/drawing/2014/main" id="{FEC2F0A4-F98E-8171-1501-A8BAA2BA5D34}"/>
              </a:ext>
            </a:extLst>
          </p:cNvPr>
          <p:cNvSpPr txBox="1"/>
          <p:nvPr/>
        </p:nvSpPr>
        <p:spPr>
          <a:xfrm>
            <a:off x="685800" y="4244341"/>
            <a:ext cx="3581400" cy="381001"/>
          </a:xfrm>
          <a:prstGeom prst="rect">
            <a:avLst/>
          </a:prstGeom>
          <a:solidFill>
            <a:schemeClr val="bg1"/>
          </a:solidFill>
        </p:spPr>
        <p:txBody>
          <a:bodyPr wrap="square" lIns="91440" tIns="45720" rIns="91440" bIns="45720" rtlCol="0" anchor="t">
            <a:spAutoFit/>
          </a:bodyPr>
          <a:lstStyle/>
          <a:p>
            <a:pPr algn="ctr"/>
            <a:r>
              <a:rPr lang="en-US" b="1">
                <a:latin typeface="Rockwell"/>
              </a:rPr>
              <a:t>Digital Marketing</a:t>
            </a:r>
          </a:p>
        </p:txBody>
      </p:sp>
      <p:sp>
        <p:nvSpPr>
          <p:cNvPr id="7" name="Content Placeholder 2">
            <a:extLst>
              <a:ext uri="{FF2B5EF4-FFF2-40B4-BE49-F238E27FC236}">
                <a16:creationId xmlns:a16="http://schemas.microsoft.com/office/drawing/2014/main" id="{3578B7D0-4EF6-6D21-71EE-579E35461D19}"/>
              </a:ext>
            </a:extLst>
          </p:cNvPr>
          <p:cNvSpPr txBox="1">
            <a:spLocks/>
          </p:cNvSpPr>
          <p:nvPr/>
        </p:nvSpPr>
        <p:spPr>
          <a:xfrm>
            <a:off x="4800600" y="2468300"/>
            <a:ext cx="6705600" cy="3297244"/>
          </a:xfrm>
          <a:prstGeom prst="rect">
            <a:avLst/>
          </a:prstGeom>
          <a:ln>
            <a:solidFill>
              <a:schemeClr val="bg1"/>
            </a:solid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b="1">
                <a:solidFill>
                  <a:schemeClr val="bg1"/>
                </a:solidFill>
                <a:latin typeface="Rockwell"/>
              </a:rPr>
              <a:t>Fall &amp; Spring: M – F 8 am to 6 pm</a:t>
            </a:r>
            <a:endParaRPr lang="en-US" b="1">
              <a:solidFill>
                <a:schemeClr val="bg1"/>
              </a:solidFill>
              <a:latin typeface="Rockwell"/>
              <a:cs typeface="Calibri"/>
            </a:endParaRPr>
          </a:p>
          <a:p>
            <a:pPr marL="0" indent="0">
              <a:buNone/>
            </a:pPr>
            <a:r>
              <a:rPr lang="en-US" b="1">
                <a:solidFill>
                  <a:schemeClr val="bg1"/>
                </a:solidFill>
                <a:latin typeface="Rockwell"/>
              </a:rPr>
              <a:t>Summer: M – F 8 am to 4:30 pm</a:t>
            </a:r>
            <a:endParaRPr lang="en-US" b="1">
              <a:solidFill>
                <a:schemeClr val="bg1"/>
              </a:solidFill>
              <a:latin typeface="Rockwell"/>
              <a:cs typeface="Calibri"/>
            </a:endParaRPr>
          </a:p>
          <a:p>
            <a:pPr lvl="1"/>
            <a:r>
              <a:rPr lang="en-US" b="1">
                <a:solidFill>
                  <a:schemeClr val="bg1"/>
                </a:solidFill>
                <a:latin typeface="Rockwell"/>
              </a:rPr>
              <a:t>Computers with Adobe Creative Suite</a:t>
            </a:r>
            <a:endParaRPr lang="en-US" b="1">
              <a:solidFill>
                <a:schemeClr val="bg1"/>
              </a:solidFill>
              <a:latin typeface="Rockwell"/>
              <a:cs typeface="Calibri"/>
            </a:endParaRPr>
          </a:p>
          <a:p>
            <a:pPr lvl="1"/>
            <a:r>
              <a:rPr lang="en-US" b="1">
                <a:solidFill>
                  <a:schemeClr val="bg1"/>
                </a:solidFill>
                <a:latin typeface="Rockwell"/>
              </a:rPr>
              <a:t>Conference Table Space with a Large Screen</a:t>
            </a:r>
            <a:endParaRPr lang="en-US" b="1">
              <a:solidFill>
                <a:schemeClr val="bg1"/>
              </a:solidFill>
              <a:latin typeface="Rockwell"/>
              <a:cs typeface="Calibri"/>
            </a:endParaRPr>
          </a:p>
          <a:p>
            <a:pPr lvl="1"/>
            <a:r>
              <a:rPr lang="en-US" b="1">
                <a:solidFill>
                  <a:schemeClr val="bg1"/>
                </a:solidFill>
                <a:latin typeface="Rockwell"/>
              </a:rPr>
              <a:t>15 Copies per RSO/Day</a:t>
            </a:r>
            <a:endParaRPr lang="en-US" b="1">
              <a:solidFill>
                <a:schemeClr val="bg1"/>
              </a:solidFill>
              <a:latin typeface="Rockwell"/>
              <a:cs typeface="Calibri"/>
            </a:endParaRPr>
          </a:p>
          <a:p>
            <a:pPr lvl="1"/>
            <a:r>
              <a:rPr lang="en-US" b="1">
                <a:solidFill>
                  <a:schemeClr val="bg1"/>
                </a:solidFill>
                <a:latin typeface="Rockwell"/>
              </a:rPr>
              <a:t>24 Customized Buttons per RSO/semester</a:t>
            </a:r>
            <a:endParaRPr lang="en-US" b="1">
              <a:solidFill>
                <a:schemeClr val="bg1"/>
              </a:solidFill>
              <a:latin typeface="Rockwell"/>
              <a:cs typeface="Calibri"/>
            </a:endParaRPr>
          </a:p>
          <a:p>
            <a:pPr lvl="1"/>
            <a:r>
              <a:rPr lang="en-US" b="1">
                <a:solidFill>
                  <a:schemeClr val="bg1"/>
                </a:solidFill>
                <a:latin typeface="Rockwell"/>
              </a:rPr>
              <a:t>RSO Mail Pick-up (held for 30 days)</a:t>
            </a:r>
            <a:endParaRPr lang="en-US" b="1">
              <a:solidFill>
                <a:schemeClr val="bg1"/>
              </a:solidFill>
              <a:latin typeface="Rockwell"/>
              <a:cs typeface="Calibri"/>
            </a:endParaRPr>
          </a:p>
          <a:p>
            <a:pPr lvl="1"/>
            <a:r>
              <a:rPr lang="en-US" b="1">
                <a:solidFill>
                  <a:schemeClr val="bg1"/>
                </a:solidFill>
                <a:latin typeface="Rockwell"/>
              </a:rPr>
              <a:t>Bulk Paper Cutter</a:t>
            </a:r>
            <a:endParaRPr lang="en-US" b="1">
              <a:solidFill>
                <a:schemeClr val="bg1"/>
              </a:solidFill>
              <a:latin typeface="Rockwell"/>
              <a:cs typeface="Calibri"/>
            </a:endParaRPr>
          </a:p>
          <a:p>
            <a:pPr lvl="1"/>
            <a:r>
              <a:rPr lang="en-US" b="1">
                <a:solidFill>
                  <a:schemeClr val="bg1"/>
                </a:solidFill>
                <a:latin typeface="Rockwell"/>
              </a:rPr>
              <a:t>General Table Seating </a:t>
            </a:r>
            <a:endParaRPr lang="en-US" b="1">
              <a:solidFill>
                <a:schemeClr val="bg1"/>
              </a:solidFill>
              <a:latin typeface="Rockwell"/>
              <a:cs typeface="Calibri"/>
            </a:endParaRPr>
          </a:p>
        </p:txBody>
      </p:sp>
      <p:sp>
        <p:nvSpPr>
          <p:cNvPr id="8" name="TextBox 7">
            <a:extLst>
              <a:ext uri="{FF2B5EF4-FFF2-40B4-BE49-F238E27FC236}">
                <a16:creationId xmlns:a16="http://schemas.microsoft.com/office/drawing/2014/main" id="{6BDA6DFA-5A71-793B-2EEF-9138B10564B8}"/>
              </a:ext>
            </a:extLst>
          </p:cNvPr>
          <p:cNvSpPr txBox="1"/>
          <p:nvPr/>
        </p:nvSpPr>
        <p:spPr>
          <a:xfrm>
            <a:off x="4800600" y="2087300"/>
            <a:ext cx="6705600" cy="381001"/>
          </a:xfrm>
          <a:prstGeom prst="rect">
            <a:avLst/>
          </a:prstGeom>
          <a:solidFill>
            <a:schemeClr val="bg1"/>
          </a:solidFill>
        </p:spPr>
        <p:txBody>
          <a:bodyPr wrap="square" lIns="91440" tIns="45720" rIns="91440" bIns="45720" rtlCol="0" anchor="t">
            <a:spAutoFit/>
          </a:bodyPr>
          <a:lstStyle/>
          <a:p>
            <a:pPr algn="ctr"/>
            <a:r>
              <a:rPr lang="en-US" b="1">
                <a:latin typeface="Rockwell"/>
              </a:rPr>
              <a:t>Student Involvement Center</a:t>
            </a:r>
          </a:p>
        </p:txBody>
      </p:sp>
      <p:pic>
        <p:nvPicPr>
          <p:cNvPr id="9" name="Picture 8" descr="Graphical user interface, application&#10;&#10;Description automatically generated">
            <a:extLst>
              <a:ext uri="{FF2B5EF4-FFF2-40B4-BE49-F238E27FC236}">
                <a16:creationId xmlns:a16="http://schemas.microsoft.com/office/drawing/2014/main" id="{A25EBCDC-AFE3-032B-412B-65B3E400A643}"/>
              </a:ext>
            </a:extLst>
          </p:cNvPr>
          <p:cNvPicPr>
            <a:picLocks noChangeAspect="1"/>
          </p:cNvPicPr>
          <p:nvPr/>
        </p:nvPicPr>
        <p:blipFill rotWithShape="1">
          <a:blip r:embed="rId6">
            <a:extLst>
              <a:ext uri="{28A0092B-C50C-407E-A947-70E740481C1C}">
                <a14:useLocalDpi xmlns:a14="http://schemas.microsoft.com/office/drawing/2010/main" val="0"/>
              </a:ext>
            </a:extLst>
          </a:blip>
          <a:srcRect l="7278" t="18427" r="8318" b="79418"/>
          <a:stretch/>
        </p:blipFill>
        <p:spPr>
          <a:xfrm>
            <a:off x="3200400" y="1082793"/>
            <a:ext cx="5791200" cy="284972"/>
          </a:xfrm>
          <a:prstGeom prst="rect">
            <a:avLst/>
          </a:prstGeom>
          <a:noFill/>
        </p:spPr>
      </p:pic>
    </p:spTree>
    <p:extLst>
      <p:ext uri="{BB962C8B-B14F-4D97-AF65-F5344CB8AC3E}">
        <p14:creationId xmlns:p14="http://schemas.microsoft.com/office/powerpoint/2010/main" val="129551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06823" y="172757"/>
            <a:ext cx="105783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Campus Policies &amp; Procedures</a:t>
            </a:r>
          </a:p>
        </p:txBody>
      </p:sp>
      <p:sp>
        <p:nvSpPr>
          <p:cNvPr id="2" name="TextBox 1">
            <a:extLst>
              <a:ext uri="{FF2B5EF4-FFF2-40B4-BE49-F238E27FC236}">
                <a16:creationId xmlns:a16="http://schemas.microsoft.com/office/drawing/2014/main" id="{ED0394EB-C86A-BFBF-925D-D2A460C0F03B}"/>
              </a:ext>
            </a:extLst>
          </p:cNvPr>
          <p:cNvSpPr txBox="1"/>
          <p:nvPr/>
        </p:nvSpPr>
        <p:spPr>
          <a:xfrm>
            <a:off x="410641" y="1073074"/>
            <a:ext cx="4206183" cy="2985433"/>
          </a:xfrm>
          <a:prstGeom prst="rect">
            <a:avLst/>
          </a:prstGeom>
          <a:noFill/>
        </p:spPr>
        <p:txBody>
          <a:bodyPr wrap="square" rtlCol="0">
            <a:spAutoFit/>
          </a:bodyPr>
          <a:lstStyle/>
          <a:p>
            <a:r>
              <a:rPr lang="en-US" sz="2400" b="1" u="sng">
                <a:solidFill>
                  <a:prstClr val="white"/>
                </a:solidFill>
                <a:latin typeface="Rockwell" panose="02060603020205020403" pitchFamily="18" charset="0"/>
              </a:rPr>
              <a:t>Policies to Acknowledge</a:t>
            </a:r>
          </a:p>
          <a:p>
            <a:endParaRPr lang="en-US" sz="2400" b="1">
              <a:solidFill>
                <a:prstClr val="white"/>
              </a:solidFill>
              <a:latin typeface="Rockwell" panose="02060603020205020403" pitchFamily="18" charset="0"/>
            </a:endParaRPr>
          </a:p>
          <a:p>
            <a:pPr marL="285750" indent="-285750">
              <a:buFont typeface="Arial" panose="020B0604020202020204" pitchFamily="34" charset="0"/>
              <a:buChar char="•"/>
            </a:pPr>
            <a:r>
              <a:rPr lang="en-US" sz="2000" b="1">
                <a:solidFill>
                  <a:prstClr val="white"/>
                </a:solidFill>
                <a:latin typeface="Rockwell" panose="02060603020205020403" pitchFamily="18" charset="0"/>
              </a:rPr>
              <a:t>Amplification</a:t>
            </a:r>
          </a:p>
          <a:p>
            <a:pPr marL="285750" indent="-285750">
              <a:buFont typeface="Arial" panose="020B0604020202020204" pitchFamily="34" charset="0"/>
              <a:buChar char="•"/>
            </a:pPr>
            <a:r>
              <a:rPr lang="en-US" sz="2000" b="1">
                <a:solidFill>
                  <a:prstClr val="white"/>
                </a:solidFill>
                <a:latin typeface="Rockwell" panose="02060603020205020403" pitchFamily="18" charset="0"/>
              </a:rPr>
              <a:t>Contract</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Event Insurance</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Event Promotion</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Events with Alcohol</a:t>
            </a:r>
          </a:p>
          <a:p>
            <a:pPr marL="285750" indent="-285750">
              <a:buFont typeface="Arial" panose="020B0604020202020204" pitchFamily="34" charset="0"/>
              <a:buChar char="•"/>
            </a:pPr>
            <a:r>
              <a:rPr lang="en-US" sz="2000" b="1">
                <a:solidFill>
                  <a:prstClr val="white"/>
                </a:solidFill>
                <a:latin typeface="Rockwell" panose="02060603020205020403" pitchFamily="18" charset="0"/>
              </a:rPr>
              <a:t>Film copyright/subtitles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Fleet</a:t>
            </a:r>
            <a:endParaRPr lang="en-US" sz="2000"/>
          </a:p>
        </p:txBody>
      </p:sp>
      <p:sp>
        <p:nvSpPr>
          <p:cNvPr id="3" name="TextBox 2">
            <a:extLst>
              <a:ext uri="{FF2B5EF4-FFF2-40B4-BE49-F238E27FC236}">
                <a16:creationId xmlns:a16="http://schemas.microsoft.com/office/drawing/2014/main" id="{66888C06-A995-DF11-28DD-55D2840E0711}"/>
              </a:ext>
            </a:extLst>
          </p:cNvPr>
          <p:cNvSpPr txBox="1"/>
          <p:nvPr/>
        </p:nvSpPr>
        <p:spPr>
          <a:xfrm>
            <a:off x="3936417" y="1773402"/>
            <a:ext cx="4651771"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a:solidFill>
                  <a:prstClr val="white"/>
                </a:solidFill>
                <a:latin typeface="Rockwell" panose="02060603020205020403" pitchFamily="18" charset="0"/>
              </a:rPr>
              <a:t>Food Permits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Funding/Fundraising</a:t>
            </a:r>
          </a:p>
          <a:p>
            <a:pPr marL="285750" indent="-285750">
              <a:buFont typeface="Arial" panose="020B0604020202020204" pitchFamily="34" charset="0"/>
              <a:buChar char="•"/>
            </a:pPr>
            <a:r>
              <a:rPr lang="en-US" sz="2000" b="1">
                <a:solidFill>
                  <a:prstClr val="white"/>
                </a:solidFill>
                <a:latin typeface="Rockwell" panose="02060603020205020403" pitchFamily="18" charset="0"/>
              </a:rPr>
              <a:t>External Bank Accounts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Protection of Minors on Campus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Raffles</a:t>
            </a:r>
          </a:p>
          <a:p>
            <a:pPr marL="285750" indent="-285750">
              <a:buFont typeface="Arial" panose="020B0604020202020204" pitchFamily="34" charset="0"/>
              <a:buChar char="•"/>
            </a:pPr>
            <a:r>
              <a:rPr lang="en-US" sz="2000" b="1">
                <a:solidFill>
                  <a:prstClr val="white"/>
                </a:solidFill>
                <a:latin typeface="Rockwell" panose="02060603020205020403" pitchFamily="18" charset="0"/>
              </a:rPr>
              <a:t>RSO Classification</a:t>
            </a:r>
          </a:p>
          <a:p>
            <a:pPr marL="285750" indent="-285750">
              <a:buFont typeface="Arial" panose="020B0604020202020204" pitchFamily="34" charset="0"/>
              <a:buChar char="•"/>
            </a:pPr>
            <a:r>
              <a:rPr lang="en-US" sz="2000" b="1">
                <a:solidFill>
                  <a:prstClr val="white"/>
                </a:solidFill>
                <a:latin typeface="Rockwell" panose="02060603020205020403" pitchFamily="18" charset="0"/>
              </a:rPr>
              <a:t>Space reservation and use</a:t>
            </a:r>
            <a:endParaRPr lang="en-US" sz="2000"/>
          </a:p>
        </p:txBody>
      </p:sp>
      <p:cxnSp>
        <p:nvCxnSpPr>
          <p:cNvPr id="4" name="Straight Connector 3">
            <a:extLst>
              <a:ext uri="{FF2B5EF4-FFF2-40B4-BE49-F238E27FC236}">
                <a16:creationId xmlns:a16="http://schemas.microsoft.com/office/drawing/2014/main" id="{BA95E518-21FD-2ABA-5C6D-312EC45100C6}"/>
              </a:ext>
            </a:extLst>
          </p:cNvPr>
          <p:cNvCxnSpPr>
            <a:cxnSpLocks/>
          </p:cNvCxnSpPr>
          <p:nvPr/>
        </p:nvCxnSpPr>
        <p:spPr>
          <a:xfrm>
            <a:off x="500701" y="4226859"/>
            <a:ext cx="6969984"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05644-65CE-CFD7-2C6B-1EBECB1F940D}"/>
              </a:ext>
            </a:extLst>
          </p:cNvPr>
          <p:cNvSpPr txBox="1"/>
          <p:nvPr/>
        </p:nvSpPr>
        <p:spPr>
          <a:xfrm>
            <a:off x="500701" y="4572469"/>
            <a:ext cx="9583271" cy="1477328"/>
          </a:xfrm>
          <a:prstGeom prst="rect">
            <a:avLst/>
          </a:prstGeom>
          <a:noFill/>
        </p:spPr>
        <p:txBody>
          <a:bodyPr wrap="square" rtlCol="0">
            <a:spAutoFit/>
          </a:bodyPr>
          <a:lstStyle/>
          <a:p>
            <a:r>
              <a:rPr lang="en-US" b="1" dirty="0">
                <a:solidFill>
                  <a:prstClr val="white"/>
                </a:solidFill>
                <a:latin typeface="Rockwell" panose="02060603020205020403" pitchFamily="18" charset="0"/>
              </a:rPr>
              <a:t>For more information, see the Student Organizations website</a:t>
            </a:r>
          </a:p>
          <a:p>
            <a:r>
              <a:rPr lang="en-US" b="1"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deanofstudents.illinoisstate.edu/involvement/organizations/policies</a:t>
            </a:r>
            <a:endParaRPr lang="en-US" b="1" dirty="0">
              <a:solidFill>
                <a:schemeClr val="bg1"/>
              </a:solidFill>
              <a:latin typeface="Rockwell" panose="02060603020205020403" pitchFamily="18" charset="0"/>
            </a:endParaRPr>
          </a:p>
          <a:p>
            <a:endParaRPr lang="en-US" b="1" dirty="0">
              <a:solidFill>
                <a:prstClr val="white"/>
              </a:solidFill>
              <a:latin typeface="Rockwell" panose="02060603020205020403" pitchFamily="18" charset="0"/>
            </a:endParaRPr>
          </a:p>
          <a:p>
            <a:r>
              <a:rPr lang="en-US" b="1" dirty="0">
                <a:solidFill>
                  <a:prstClr val="white"/>
                </a:solidFill>
                <a:latin typeface="Rockwell" panose="02060603020205020403" pitchFamily="18" charset="0"/>
              </a:rPr>
              <a:t>To review the specific policies and expectations, see the University Policies website</a:t>
            </a:r>
          </a:p>
          <a:p>
            <a:r>
              <a:rPr lang="en-US" b="1" dirty="0">
                <a:solidFill>
                  <a:schemeClr val="bg1"/>
                </a:solidFill>
                <a:latin typeface="Rockwell" panose="02060603020205020403" pitchFamily="18" charset="0"/>
                <a:hlinkClick r:id="rId7">
                  <a:extLst>
                    <a:ext uri="{A12FA001-AC4F-418D-AE19-62706E023703}">
                      <ahyp:hlinkClr xmlns:ahyp="http://schemas.microsoft.com/office/drawing/2018/hyperlinkcolor" val="tx"/>
                    </a:ext>
                  </a:extLst>
                </a:hlinkClick>
              </a:rPr>
              <a:t>policy.illinoisstate.edu</a:t>
            </a:r>
            <a:endParaRPr lang="en-US" b="1" dirty="0">
              <a:solidFill>
                <a:schemeClr val="bg1"/>
              </a:solidFill>
              <a:latin typeface="Rockwell" panose="02060603020205020403" pitchFamily="18" charset="0"/>
            </a:endParaRPr>
          </a:p>
        </p:txBody>
      </p:sp>
      <p:pic>
        <p:nvPicPr>
          <p:cNvPr id="2054" name="Picture 6" descr="Policy - Free security icons">
            <a:extLst>
              <a:ext uri="{FF2B5EF4-FFF2-40B4-BE49-F238E27FC236}">
                <a16:creationId xmlns:a16="http://schemas.microsoft.com/office/drawing/2014/main" id="{B4939AF5-F23F-CD9C-B318-6DC7C03BE23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707899">
            <a:off x="8896784" y="2034988"/>
            <a:ext cx="2788024"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101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06823" y="172757"/>
            <a:ext cx="1057835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Campus Policies &amp; Procedures</a:t>
            </a:r>
          </a:p>
        </p:txBody>
      </p:sp>
      <p:sp>
        <p:nvSpPr>
          <p:cNvPr id="2" name="TextBox 1">
            <a:extLst>
              <a:ext uri="{FF2B5EF4-FFF2-40B4-BE49-F238E27FC236}">
                <a16:creationId xmlns:a16="http://schemas.microsoft.com/office/drawing/2014/main" id="{ED0394EB-C86A-BFBF-925D-D2A460C0F03B}"/>
              </a:ext>
            </a:extLst>
          </p:cNvPr>
          <p:cNvSpPr txBox="1"/>
          <p:nvPr/>
        </p:nvSpPr>
        <p:spPr>
          <a:xfrm>
            <a:off x="410641" y="1073074"/>
            <a:ext cx="8521008" cy="4031873"/>
          </a:xfrm>
          <a:prstGeom prst="rect">
            <a:avLst/>
          </a:prstGeom>
          <a:noFill/>
        </p:spPr>
        <p:txBody>
          <a:bodyPr wrap="square" lIns="91440" tIns="45720" rIns="91440" bIns="45720" rtlCol="0" anchor="t">
            <a:spAutoFit/>
          </a:bodyPr>
          <a:lstStyle/>
          <a:p>
            <a:r>
              <a:rPr lang="en-US" sz="2400" b="1" u="sng">
                <a:solidFill>
                  <a:prstClr val="white"/>
                </a:solidFill>
                <a:latin typeface="Rockwell"/>
              </a:rPr>
              <a:t>Policy 6.1.1 - Space Reservation &amp; Use</a:t>
            </a:r>
            <a:endParaRPr lang="en-US" sz="2400" b="1" u="sng">
              <a:solidFill>
                <a:prstClr val="white"/>
              </a:solidFill>
              <a:latin typeface="Rockwell" panose="02060603020205020403" pitchFamily="18" charset="0"/>
            </a:endParaRPr>
          </a:p>
          <a:p>
            <a:endParaRPr lang="en-US" sz="1600" b="1">
              <a:solidFill>
                <a:prstClr val="white"/>
              </a:solidFill>
              <a:latin typeface="Rockwell"/>
              <a:cs typeface="Calibri"/>
            </a:endParaRPr>
          </a:p>
          <a:p>
            <a:pPr marL="285750" indent="-285750">
              <a:buFont typeface="Arial"/>
              <a:buChar char="•"/>
            </a:pPr>
            <a:r>
              <a:rPr lang="en-US" sz="1600" b="1">
                <a:solidFill>
                  <a:prstClr val="white"/>
                </a:solidFill>
                <a:latin typeface="Rockwell"/>
                <a:cs typeface="Calibri"/>
              </a:rPr>
              <a:t>The quad is available for general use but requires a reservation for events/activities sponsored/hosted by RSOs.</a:t>
            </a:r>
            <a:endParaRPr lang="en-US" b="1">
              <a:solidFill>
                <a:prstClr val="white"/>
              </a:solidFill>
              <a:latin typeface="Rockwell"/>
              <a:cs typeface="Calibri"/>
            </a:endParaRPr>
          </a:p>
          <a:p>
            <a:pPr marL="285750" indent="-285750">
              <a:buFont typeface="Arial"/>
              <a:buChar char="•"/>
            </a:pPr>
            <a:r>
              <a:rPr lang="en-US" sz="1500" b="1">
                <a:solidFill>
                  <a:schemeClr val="bg1"/>
                </a:solidFill>
                <a:latin typeface="Rockwell"/>
                <a:ea typeface="Open Sans"/>
                <a:cs typeface="Open Sans"/>
              </a:rPr>
              <a:t>Classrooms, meeting facilities, theatres and auditoriums, athletic and recreational facilities, and other outdoor University spaces typically require advance registration.</a:t>
            </a:r>
            <a:endParaRPr lang="en-US" sz="1600" b="1">
              <a:solidFill>
                <a:schemeClr val="bg1"/>
              </a:solidFill>
              <a:latin typeface="Rockwell"/>
              <a:cs typeface="Calibri"/>
            </a:endParaRPr>
          </a:p>
          <a:p>
            <a:endParaRPr lang="en-US" b="1">
              <a:solidFill>
                <a:prstClr val="white"/>
              </a:solidFill>
              <a:latin typeface="Rockwell"/>
              <a:cs typeface="Calibri"/>
            </a:endParaRPr>
          </a:p>
          <a:p>
            <a:r>
              <a:rPr lang="en-US" b="1">
                <a:solidFill>
                  <a:prstClr val="white"/>
                </a:solidFill>
                <a:latin typeface="Rockwell"/>
                <a:cs typeface="Calibri"/>
              </a:rPr>
              <a:t>The University will not interfere unless participants engage in the following behaviors:</a:t>
            </a:r>
            <a:endParaRPr lang="en-US">
              <a:solidFill>
                <a:prstClr val="white"/>
              </a:solidFill>
              <a:cs typeface="Calibri"/>
            </a:endParaRPr>
          </a:p>
          <a:p>
            <a:pPr marL="285750" indent="-285750">
              <a:buFont typeface="Arial"/>
              <a:buChar char="•"/>
            </a:pPr>
            <a:r>
              <a:rPr lang="en-US" sz="1600" b="1">
                <a:solidFill>
                  <a:prstClr val="white"/>
                </a:solidFill>
                <a:latin typeface="Rockwell"/>
                <a:cs typeface="Calibri"/>
              </a:rPr>
              <a:t>Disrupt or prevent a function or activity</a:t>
            </a:r>
          </a:p>
          <a:p>
            <a:pPr marL="285750" indent="-285750">
              <a:buFont typeface="Arial"/>
              <a:buChar char="•"/>
            </a:pPr>
            <a:r>
              <a:rPr lang="en-US" sz="1600" b="1">
                <a:solidFill>
                  <a:prstClr val="white"/>
                </a:solidFill>
                <a:latin typeface="Rockwell"/>
                <a:cs typeface="Calibri"/>
              </a:rPr>
              <a:t>Injure persons, damage or destroy property, or threaten to cause injury</a:t>
            </a:r>
          </a:p>
          <a:p>
            <a:pPr marL="285750" indent="-285750">
              <a:buFont typeface="Arial"/>
              <a:buChar char="•"/>
            </a:pPr>
            <a:r>
              <a:rPr lang="en-US" sz="1600" b="1">
                <a:solidFill>
                  <a:prstClr val="white"/>
                </a:solidFill>
                <a:latin typeface="Rockwell"/>
                <a:cs typeface="Calibri"/>
              </a:rPr>
              <a:t>Create safety hazards or jeopardize the safety of others</a:t>
            </a:r>
          </a:p>
          <a:p>
            <a:pPr marL="285750" indent="-285750">
              <a:buFont typeface="Arial"/>
              <a:buChar char="•"/>
            </a:pPr>
            <a:r>
              <a:rPr lang="en-US" sz="1600" b="1">
                <a:solidFill>
                  <a:prstClr val="white"/>
                </a:solidFill>
                <a:latin typeface="Rockwell"/>
                <a:cs typeface="Calibri"/>
              </a:rPr>
              <a:t>Construct structures on university grounds without prior authorization</a:t>
            </a:r>
          </a:p>
          <a:p>
            <a:pPr marL="285750" indent="-285750">
              <a:buFont typeface="Arial"/>
              <a:buChar char="•"/>
            </a:pPr>
            <a:endParaRPr lang="en-US" sz="1600" b="1">
              <a:solidFill>
                <a:prstClr val="white"/>
              </a:solidFill>
              <a:latin typeface="Rockwell"/>
              <a:cs typeface="Calibri"/>
            </a:endParaRPr>
          </a:p>
          <a:p>
            <a:pPr marL="285750" indent="-285750">
              <a:buFont typeface="Arial" panose="020B0604020202020204" pitchFamily="34" charset="0"/>
              <a:buChar char="•"/>
            </a:pPr>
            <a:endParaRPr lang="en-US" sz="2000" b="1">
              <a:solidFill>
                <a:prstClr val="white"/>
              </a:solidFill>
              <a:latin typeface="Rockwell"/>
              <a:cs typeface="Calibri"/>
            </a:endParaRPr>
          </a:p>
        </p:txBody>
      </p:sp>
      <p:cxnSp>
        <p:nvCxnSpPr>
          <p:cNvPr id="4" name="Straight Connector 3">
            <a:extLst>
              <a:ext uri="{FF2B5EF4-FFF2-40B4-BE49-F238E27FC236}">
                <a16:creationId xmlns:a16="http://schemas.microsoft.com/office/drawing/2014/main" id="{BA95E518-21FD-2ABA-5C6D-312EC45100C6}"/>
              </a:ext>
            </a:extLst>
          </p:cNvPr>
          <p:cNvCxnSpPr>
            <a:cxnSpLocks/>
          </p:cNvCxnSpPr>
          <p:nvPr/>
        </p:nvCxnSpPr>
        <p:spPr>
          <a:xfrm>
            <a:off x="500701" y="4587420"/>
            <a:ext cx="6969984"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D705644-65CE-CFD7-2C6B-1EBECB1F940D}"/>
              </a:ext>
            </a:extLst>
          </p:cNvPr>
          <p:cNvSpPr txBox="1"/>
          <p:nvPr/>
        </p:nvSpPr>
        <p:spPr>
          <a:xfrm>
            <a:off x="500701" y="4667766"/>
            <a:ext cx="9583271" cy="1477328"/>
          </a:xfrm>
          <a:prstGeom prst="rect">
            <a:avLst/>
          </a:prstGeom>
          <a:noFill/>
        </p:spPr>
        <p:txBody>
          <a:bodyPr wrap="square" rtlCol="0">
            <a:spAutoFit/>
          </a:bodyPr>
          <a:lstStyle/>
          <a:p>
            <a:r>
              <a:rPr lang="en-US" b="1" dirty="0">
                <a:solidFill>
                  <a:prstClr val="white"/>
                </a:solidFill>
                <a:latin typeface="Rockwell" panose="02060603020205020403" pitchFamily="18" charset="0"/>
              </a:rPr>
              <a:t>For more information, see the Student Organizations website</a:t>
            </a:r>
          </a:p>
          <a:p>
            <a:r>
              <a:rPr lang="en-US" b="1"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deanofstudents.illinoisstate.edu/involvement/organizations/policies</a:t>
            </a:r>
            <a:endParaRPr lang="en-US" b="1" dirty="0">
              <a:solidFill>
                <a:schemeClr val="bg1"/>
              </a:solidFill>
              <a:latin typeface="Rockwell" panose="02060603020205020403" pitchFamily="18" charset="0"/>
            </a:endParaRPr>
          </a:p>
          <a:p>
            <a:endParaRPr lang="en-US" b="1" dirty="0">
              <a:solidFill>
                <a:prstClr val="white"/>
              </a:solidFill>
              <a:latin typeface="Rockwell" panose="02060603020205020403" pitchFamily="18" charset="0"/>
            </a:endParaRPr>
          </a:p>
          <a:p>
            <a:r>
              <a:rPr lang="en-US" b="1" dirty="0">
                <a:solidFill>
                  <a:prstClr val="white"/>
                </a:solidFill>
                <a:latin typeface="Rockwell" panose="02060603020205020403" pitchFamily="18" charset="0"/>
              </a:rPr>
              <a:t>To review the specific policies and expectations, see the University Policies website</a:t>
            </a:r>
          </a:p>
          <a:p>
            <a:r>
              <a:rPr lang="en-US" b="1"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https://policy.illinoisstate.edu/facilities/6-1-1/</a:t>
            </a:r>
            <a:endParaRPr lang="en-US" b="1" dirty="0">
              <a:solidFill>
                <a:schemeClr val="bg1"/>
              </a:solidFill>
              <a:latin typeface="Rockwell" panose="02060603020205020403" pitchFamily="18" charset="0"/>
            </a:endParaRPr>
          </a:p>
        </p:txBody>
      </p:sp>
      <p:pic>
        <p:nvPicPr>
          <p:cNvPr id="2054" name="Picture 6" descr="Policy - Free security icons">
            <a:extLst>
              <a:ext uri="{FF2B5EF4-FFF2-40B4-BE49-F238E27FC236}">
                <a16:creationId xmlns:a16="http://schemas.microsoft.com/office/drawing/2014/main" id="{B4939AF5-F23F-CD9C-B318-6DC7C03BE2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707899">
            <a:off x="8896784" y="2034988"/>
            <a:ext cx="2788024" cy="2788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130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6484269D-1C67-5207-81EB-DF38A880A1A0}"/>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b="13831"/>
          <a:stretch/>
        </p:blipFill>
        <p:spPr>
          <a:xfrm>
            <a:off x="8934885" y="6017264"/>
            <a:ext cx="3060952" cy="840736"/>
          </a:xfrm>
          <a:prstGeom prst="rect">
            <a:avLst/>
          </a:prstGeom>
        </p:spPr>
      </p:pic>
      <p:sp>
        <p:nvSpPr>
          <p:cNvPr id="16" name="TextBox 15">
            <a:extLst>
              <a:ext uri="{FF2B5EF4-FFF2-40B4-BE49-F238E27FC236}">
                <a16:creationId xmlns:a16="http://schemas.microsoft.com/office/drawing/2014/main" id="{524F6B1E-55F4-9DE2-A477-54B3903EC4E1}"/>
              </a:ext>
            </a:extLst>
          </p:cNvPr>
          <p:cNvSpPr txBox="1"/>
          <p:nvPr/>
        </p:nvSpPr>
        <p:spPr>
          <a:xfrm>
            <a:off x="856129" y="190686"/>
            <a:ext cx="1047974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sng" strike="noStrike" kern="1200" cap="none" spc="0" normalizeH="0" baseline="0" noProof="0">
                <a:ln>
                  <a:noFill/>
                </a:ln>
                <a:solidFill>
                  <a:prstClr val="white"/>
                </a:solidFill>
                <a:effectLst/>
                <a:uLnTx/>
                <a:uFillTx/>
                <a:latin typeface="Rockwell" panose="02060603020205020403" pitchFamily="18" charset="0"/>
                <a:ea typeface="Impact" charset="0"/>
                <a:cs typeface="Impact" charset="0"/>
              </a:rPr>
              <a:t>Code of Student Conduct</a:t>
            </a:r>
          </a:p>
        </p:txBody>
      </p:sp>
      <p:sp>
        <p:nvSpPr>
          <p:cNvPr id="3" name="TextBox 2">
            <a:extLst>
              <a:ext uri="{FF2B5EF4-FFF2-40B4-BE49-F238E27FC236}">
                <a16:creationId xmlns:a16="http://schemas.microsoft.com/office/drawing/2014/main" id="{E807D713-14A3-228C-4DF0-6112DD4B4FDB}"/>
              </a:ext>
            </a:extLst>
          </p:cNvPr>
          <p:cNvSpPr txBox="1"/>
          <p:nvPr/>
        </p:nvSpPr>
        <p:spPr>
          <a:xfrm>
            <a:off x="3130922" y="1165412"/>
            <a:ext cx="5930153" cy="369332"/>
          </a:xfrm>
          <a:prstGeom prst="rect">
            <a:avLst/>
          </a:prstGeom>
          <a:noFill/>
        </p:spPr>
        <p:txBody>
          <a:bodyPr wrap="square" rtlCol="0">
            <a:spAutoFit/>
          </a:bodyPr>
          <a:lstStyle/>
          <a:p>
            <a:pPr algn="ctr"/>
            <a:r>
              <a:rPr lang="en-US" b="1" i="1">
                <a:solidFill>
                  <a:schemeClr val="bg1"/>
                </a:solidFill>
              </a:rPr>
              <a:t>*This applies to Individuals &amp; RSOs*</a:t>
            </a:r>
          </a:p>
        </p:txBody>
      </p:sp>
      <p:sp>
        <p:nvSpPr>
          <p:cNvPr id="4" name="TextBox 3">
            <a:extLst>
              <a:ext uri="{FF2B5EF4-FFF2-40B4-BE49-F238E27FC236}">
                <a16:creationId xmlns:a16="http://schemas.microsoft.com/office/drawing/2014/main" id="{12A9FB14-AA33-5A67-E062-BD52AA2517A4}"/>
              </a:ext>
            </a:extLst>
          </p:cNvPr>
          <p:cNvSpPr txBox="1"/>
          <p:nvPr/>
        </p:nvSpPr>
        <p:spPr>
          <a:xfrm>
            <a:off x="190500" y="2002941"/>
            <a:ext cx="7467600" cy="707886"/>
          </a:xfrm>
          <a:prstGeom prst="rect">
            <a:avLst/>
          </a:prstGeom>
          <a:noFill/>
        </p:spPr>
        <p:txBody>
          <a:bodyPr wrap="square" rtlCol="0">
            <a:spAutoFit/>
          </a:bodyPr>
          <a:lstStyle/>
          <a:p>
            <a:r>
              <a:rPr lang="en-US" sz="2000" b="1" dirty="0">
                <a:solidFill>
                  <a:prstClr val="white"/>
                </a:solidFill>
                <a:latin typeface="Rockwell" panose="02060603020205020403" pitchFamily="18" charset="0"/>
              </a:rPr>
              <a:t>Complete Code of Student Conduct available at </a:t>
            </a:r>
            <a:r>
              <a:rPr lang="en-US" sz="2000" dirty="0">
                <a:solidFill>
                  <a:schemeClr val="bg1"/>
                </a:solidFill>
                <a:latin typeface="Rockwell" panose="02060603020205020403" pitchFamily="18" charset="0"/>
                <a:hlinkClick r:id="rId6">
                  <a:extLst>
                    <a:ext uri="{A12FA001-AC4F-418D-AE19-62706E023703}">
                      <ahyp:hlinkClr xmlns:ahyp="http://schemas.microsoft.com/office/drawing/2018/hyperlinkcolor" val="tx"/>
                    </a:ext>
                  </a:extLst>
                </a:hlinkClick>
              </a:rPr>
              <a:t>deanofstudents.illinoisstate.edu/conduct/code </a:t>
            </a:r>
            <a:endParaRPr lang="en-US" sz="2000" dirty="0">
              <a:solidFill>
                <a:schemeClr val="bg1"/>
              </a:solidFill>
              <a:latin typeface="Rockwell" panose="02060603020205020403" pitchFamily="18" charset="0"/>
            </a:endParaRPr>
          </a:p>
        </p:txBody>
      </p:sp>
      <p:pic>
        <p:nvPicPr>
          <p:cNvPr id="5" name="Picture 4">
            <a:extLst>
              <a:ext uri="{FF2B5EF4-FFF2-40B4-BE49-F238E27FC236}">
                <a16:creationId xmlns:a16="http://schemas.microsoft.com/office/drawing/2014/main" id="{9A215D70-B481-C3F4-F8EC-D1B080BA99CC}"/>
              </a:ext>
            </a:extLst>
          </p:cNvPr>
          <p:cNvPicPr>
            <a:picLocks noChangeAspect="1"/>
          </p:cNvPicPr>
          <p:nvPr/>
        </p:nvPicPr>
        <p:blipFill>
          <a:blip r:embed="rId7"/>
          <a:stretch>
            <a:fillRect/>
          </a:stretch>
        </p:blipFill>
        <p:spPr>
          <a:xfrm>
            <a:off x="1066476" y="2888771"/>
            <a:ext cx="2857824" cy="2875393"/>
          </a:xfrm>
          <a:prstGeom prst="rect">
            <a:avLst/>
          </a:prstGeom>
        </p:spPr>
      </p:pic>
      <p:sp>
        <p:nvSpPr>
          <p:cNvPr id="7" name="TextBox 6">
            <a:extLst>
              <a:ext uri="{FF2B5EF4-FFF2-40B4-BE49-F238E27FC236}">
                <a16:creationId xmlns:a16="http://schemas.microsoft.com/office/drawing/2014/main" id="{7C1C4C18-DE53-7E5E-4548-F33A54C92F01}"/>
              </a:ext>
            </a:extLst>
          </p:cNvPr>
          <p:cNvSpPr txBox="1"/>
          <p:nvPr/>
        </p:nvSpPr>
        <p:spPr>
          <a:xfrm>
            <a:off x="898711" y="5791301"/>
            <a:ext cx="3200400" cy="646331"/>
          </a:xfrm>
          <a:prstGeom prst="rect">
            <a:avLst/>
          </a:prstGeom>
          <a:noFill/>
        </p:spPr>
        <p:txBody>
          <a:bodyPr wrap="square" rtlCol="0">
            <a:spAutoFit/>
          </a:bodyPr>
          <a:lstStyle/>
          <a:p>
            <a:pPr algn="ctr"/>
            <a:r>
              <a:rPr lang="en-US">
                <a:solidFill>
                  <a:schemeClr val="bg1"/>
                </a:solidFill>
              </a:rPr>
              <a:t>Scan to Access </a:t>
            </a:r>
          </a:p>
          <a:p>
            <a:pPr algn="ctr"/>
            <a:r>
              <a:rPr lang="en-US">
                <a:solidFill>
                  <a:schemeClr val="bg1"/>
                </a:solidFill>
              </a:rPr>
              <a:t>The Code of Student Conduct</a:t>
            </a:r>
          </a:p>
        </p:txBody>
      </p:sp>
      <p:sp>
        <p:nvSpPr>
          <p:cNvPr id="9" name="TextBox 8">
            <a:extLst>
              <a:ext uri="{FF2B5EF4-FFF2-40B4-BE49-F238E27FC236}">
                <a16:creationId xmlns:a16="http://schemas.microsoft.com/office/drawing/2014/main" id="{37306498-9D6E-375F-7BCB-9EFD6D1372C3}"/>
              </a:ext>
            </a:extLst>
          </p:cNvPr>
          <p:cNvSpPr txBox="1"/>
          <p:nvPr/>
        </p:nvSpPr>
        <p:spPr>
          <a:xfrm>
            <a:off x="6283572" y="2670904"/>
            <a:ext cx="5302626" cy="1508105"/>
          </a:xfrm>
          <a:prstGeom prst="rect">
            <a:avLst/>
          </a:prstGeom>
          <a:noFill/>
          <a:ln w="44450">
            <a:solidFill>
              <a:schemeClr val="bg1"/>
            </a:solidFill>
          </a:ln>
        </p:spPr>
        <p:txBody>
          <a:bodyPr wrap="square" lIns="91440" tIns="45720" rIns="91440" bIns="45720" rtlCol="0" anchor="t">
            <a:spAutoFit/>
          </a:bodyPr>
          <a:lstStyle/>
          <a:p>
            <a:r>
              <a:rPr lang="en-US" sz="2400" b="1" dirty="0">
                <a:solidFill>
                  <a:prstClr val="white"/>
                </a:solidFill>
                <a:latin typeface="Rockwell" panose="02060603020205020403" pitchFamily="18" charset="0"/>
              </a:rPr>
              <a:t>Stop by:</a:t>
            </a:r>
          </a:p>
          <a:p>
            <a:endParaRPr lang="en-US" sz="800" b="1" dirty="0">
              <a:solidFill>
                <a:prstClr val="white"/>
              </a:solidFill>
              <a:latin typeface="Rockwell" panose="02060603020205020403" pitchFamily="18" charset="0"/>
            </a:endParaRPr>
          </a:p>
          <a:p>
            <a:r>
              <a:rPr lang="en-US" sz="2000" dirty="0">
                <a:solidFill>
                  <a:schemeClr val="bg1"/>
                </a:solidFill>
              </a:rPr>
              <a:t>Student Conduct</a:t>
            </a:r>
            <a:endParaRPr lang="en-US" sz="2000" dirty="0">
              <a:solidFill>
                <a:schemeClr val="bg1"/>
              </a:solidFill>
              <a:ea typeface="Calibri"/>
              <a:cs typeface="Calibri"/>
            </a:endParaRPr>
          </a:p>
          <a:p>
            <a:endParaRPr lang="en-US" sz="2000" dirty="0"/>
          </a:p>
          <a:p>
            <a:r>
              <a:rPr lang="en-US" sz="2000" dirty="0">
                <a:solidFill>
                  <a:schemeClr val="bg1"/>
                </a:solidFill>
              </a:rPr>
              <a:t>Student Services Building, Office 120</a:t>
            </a:r>
          </a:p>
        </p:txBody>
      </p:sp>
      <p:sp>
        <p:nvSpPr>
          <p:cNvPr id="10" name="TextBox 9">
            <a:extLst>
              <a:ext uri="{FF2B5EF4-FFF2-40B4-BE49-F238E27FC236}">
                <a16:creationId xmlns:a16="http://schemas.microsoft.com/office/drawing/2014/main" id="{A56072B9-6D59-6608-97A5-E7D5A0FE975C}"/>
              </a:ext>
            </a:extLst>
          </p:cNvPr>
          <p:cNvSpPr txBox="1"/>
          <p:nvPr/>
        </p:nvSpPr>
        <p:spPr>
          <a:xfrm>
            <a:off x="6283572" y="4366056"/>
            <a:ext cx="5302626" cy="1446550"/>
          </a:xfrm>
          <a:prstGeom prst="rect">
            <a:avLst/>
          </a:prstGeom>
          <a:noFill/>
          <a:ln w="44450">
            <a:solidFill>
              <a:schemeClr val="bg1"/>
            </a:solidFill>
          </a:ln>
        </p:spPr>
        <p:txBody>
          <a:bodyPr wrap="square" lIns="91440" tIns="45720" rIns="91440" bIns="45720" rtlCol="0" anchor="t">
            <a:spAutoFit/>
          </a:bodyPr>
          <a:lstStyle/>
          <a:p>
            <a:r>
              <a:rPr lang="en-US" sz="2400" b="1" dirty="0">
                <a:solidFill>
                  <a:prstClr val="white"/>
                </a:solidFill>
                <a:latin typeface="Rockwell"/>
              </a:rPr>
              <a:t>Contact:</a:t>
            </a:r>
          </a:p>
          <a:p>
            <a:endParaRPr lang="en-US" sz="800" b="1">
              <a:solidFill>
                <a:prstClr val="white"/>
              </a:solidFill>
              <a:latin typeface="Rockwell" panose="02060603020205020403" pitchFamily="18" charset="0"/>
            </a:endParaRPr>
          </a:p>
          <a:p>
            <a:r>
              <a:rPr lang="en-US" sz="2000" dirty="0">
                <a:solidFill>
                  <a:schemeClr val="bg1"/>
                </a:solidFill>
              </a:rPr>
              <a:t>Phone: (309) 438-8621</a:t>
            </a:r>
            <a:endParaRPr lang="en-US" sz="2000" dirty="0">
              <a:solidFill>
                <a:schemeClr val="bg1"/>
              </a:solidFill>
              <a:ea typeface="Calibri"/>
              <a:cs typeface="Calibri"/>
            </a:endParaRPr>
          </a:p>
          <a:p>
            <a:endParaRPr lang="en-US"/>
          </a:p>
          <a:p>
            <a:r>
              <a:rPr lang="en-US" dirty="0">
                <a:solidFill>
                  <a:schemeClr val="bg1"/>
                </a:solidFill>
              </a:rPr>
              <a:t>Email: StudentConduct@IllinoisState.edu</a:t>
            </a:r>
            <a:endParaRPr lang="en-US" dirty="0">
              <a:solidFill>
                <a:schemeClr val="bg1"/>
              </a:solidFill>
              <a:ea typeface="Calibri"/>
              <a:cs typeface="Calibri"/>
            </a:endParaRPr>
          </a:p>
        </p:txBody>
      </p:sp>
    </p:spTree>
    <p:extLst>
      <p:ext uri="{BB962C8B-B14F-4D97-AF65-F5344CB8AC3E}">
        <p14:creationId xmlns:p14="http://schemas.microsoft.com/office/powerpoint/2010/main" val="159788108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69e436e-1d97-45ac-bde9-e8cc42791f10">
      <Terms xmlns="http://schemas.microsoft.com/office/infopath/2007/PartnerControls"/>
    </lcf76f155ced4ddcb4097134ff3c332f>
    <TaxCatchAll xmlns="920a644d-f94f-446a-926d-21a2fb68beb5" xsi:nil="true"/>
    <SharedWithUsers xmlns="920a644d-f94f-446a-926d-21a2fb68beb5">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38881C7C66ED4CB9E8AC282CC395CC" ma:contentTypeVersion="14" ma:contentTypeDescription="Create a new document." ma:contentTypeScope="" ma:versionID="0cfddd4ded888129bc6a17dd48cd2769">
  <xsd:schema xmlns:xsd="http://www.w3.org/2001/XMLSchema" xmlns:xs="http://www.w3.org/2001/XMLSchema" xmlns:p="http://schemas.microsoft.com/office/2006/metadata/properties" xmlns:ns2="269e436e-1d97-45ac-bde9-e8cc42791f10" xmlns:ns3="920a644d-f94f-446a-926d-21a2fb68beb5" targetNamespace="http://schemas.microsoft.com/office/2006/metadata/properties" ma:root="true" ma:fieldsID="a49c94728ea6587a1ec05635502579d3" ns2:_="" ns3:_="">
    <xsd:import namespace="269e436e-1d97-45ac-bde9-e8cc42791f10"/>
    <xsd:import namespace="920a644d-f94f-446a-926d-21a2fb68be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9e436e-1d97-45ac-bde9-e8cc42791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ea7019a-c3dc-464b-ba2f-0a559e849834"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20a644d-f94f-446a-926d-21a2fb68beb5"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f325ad0-62a5-4272-9b6f-ea512d5842a2}" ma:internalName="TaxCatchAll" ma:showField="CatchAllData" ma:web="920a644d-f94f-446a-926d-21a2fb68beb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084C67-38A8-42C2-8007-E9291F73A333}">
  <ds:schemaRefs>
    <ds:schemaRef ds:uri="269e436e-1d97-45ac-bde9-e8cc42791f10"/>
    <ds:schemaRef ds:uri="6a1ca0fa-11ab-4523-a171-1e4c1f7c54c0"/>
    <ds:schemaRef ds:uri="920a644d-f94f-446a-926d-21a2fb68beb5"/>
    <ds:schemaRef ds:uri="e76da5ba-a6cc-42c5-bd60-7aa08915fd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D381EC5-EE4B-41D5-8FC6-0A6993B15DA7}">
  <ds:schemaRefs>
    <ds:schemaRef ds:uri="269e436e-1d97-45ac-bde9-e8cc42791f10"/>
    <ds:schemaRef ds:uri="920a644d-f94f-446a-926d-21a2fb68be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C2DA54B-003C-4DA1-8DBF-CC332730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278</TotalTime>
  <Words>1894</Words>
  <Application>Microsoft Office PowerPoint</Application>
  <PresentationFormat>Widescreen</PresentationFormat>
  <Paragraphs>326</Paragraphs>
  <Slides>32</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Chaparral Pro</vt:lpstr>
      <vt:lpstr>Courier New</vt:lpstr>
      <vt:lpstr>Rockwell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Rottinghaus, Jacob</dc:creator>
  <cp:lastModifiedBy>Haerr, Terri</cp:lastModifiedBy>
  <cp:revision>62</cp:revision>
  <dcterms:created xsi:type="dcterms:W3CDTF">2024-08-08T15:08:51Z</dcterms:created>
  <dcterms:modified xsi:type="dcterms:W3CDTF">2025-10-09T19:49:09Z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0x0101003938881C7C66ED4CB9E8AC282CC395CC</vt:lpwstr>
  </property>
  <property fmtid="{D5CDD505-2E9C-101B-9397-08002B2CF9AE}" pid="3" name="MediaServiceImageTags">
    <vt:lpwstr/>
  </property>
  <property fmtid="{D5CDD505-2E9C-101B-9397-08002B2CF9AE}" pid="4" name="Order">
    <vt:lpwstr>16200.0000000000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