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71" r:id="rId5"/>
    <p:sldId id="276" r:id="rId6"/>
    <p:sldId id="329" r:id="rId7"/>
    <p:sldId id="322" r:id="rId8"/>
    <p:sldId id="326" r:id="rId9"/>
    <p:sldId id="301" r:id="rId10"/>
    <p:sldId id="365" r:id="rId11"/>
    <p:sldId id="327" r:id="rId12"/>
    <p:sldId id="325" r:id="rId13"/>
    <p:sldId id="297" r:id="rId14"/>
    <p:sldId id="293" r:id="rId15"/>
    <p:sldId id="294" r:id="rId16"/>
    <p:sldId id="295" r:id="rId17"/>
    <p:sldId id="296" r:id="rId18"/>
    <p:sldId id="333" r:id="rId19"/>
    <p:sldId id="368" r:id="rId20"/>
    <p:sldId id="323" r:id="rId21"/>
    <p:sldId id="331" r:id="rId22"/>
    <p:sldId id="332" r:id="rId23"/>
    <p:sldId id="3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er, Amy" initials="MA" lastIdx="2" clrIdx="0">
    <p:extLst>
      <p:ext uri="{19B8F6BF-5375-455C-9EA6-DF929625EA0E}">
        <p15:presenceInfo xmlns:p15="http://schemas.microsoft.com/office/powerpoint/2012/main" userId="S::ajmill2@ilstu.edu::c5c17dab-e047-4c51-af07-612a55c367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39CA7-D550-4A35-96E5-917B974E004F}" v="11" dt="2023-09-27T21:06:55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1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ECC9E-6611-4566-AC32-3E1197C77F8F}" type="datetimeFigureOut">
              <a:rPr lang="en-US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73765-C4FC-4BB4-9A33-B12E71FCAA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9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39A47-6009-47E4-AE01-409B13FD6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68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0E234-39DE-466C-AAC3-14E8961E6B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6C1A-89CE-46BC-B8FE-EF09D39F87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43A-C715-4518-B9E0-FDF4CBBD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3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6C1A-89CE-46BC-B8FE-EF09D39F87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43A-C715-4518-B9E0-FDF4CBBD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6C1A-89CE-46BC-B8FE-EF09D39F87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43A-C715-4518-B9E0-FDF4CBBD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6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6C1A-89CE-46BC-B8FE-EF09D39F87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43A-C715-4518-B9E0-FDF4CBBD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6C1A-89CE-46BC-B8FE-EF09D39F87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43A-C715-4518-B9E0-FDF4CBBD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6C1A-89CE-46BC-B8FE-EF09D39F87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43A-C715-4518-B9E0-FDF4CBBD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6C1A-89CE-46BC-B8FE-EF09D39F87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43A-C715-4518-B9E0-FDF4CBBD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9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6C1A-89CE-46BC-B8FE-EF09D39F87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43A-C715-4518-B9E0-FDF4CBBD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6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6C1A-89CE-46BC-B8FE-EF09D39F87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43A-C715-4518-B9E0-FDF4CBBD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0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6C1A-89CE-46BC-B8FE-EF09D39F87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43A-C715-4518-B9E0-FDF4CBBD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2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6C1A-89CE-46BC-B8FE-EF09D39F87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C43A-C715-4518-B9E0-FDF4CBBD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9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6C1A-89CE-46BC-B8FE-EF09D39F87A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C43A-C715-4518-B9E0-FDF4CBBD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0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anofstudents.illinoisstate.edu/involvement/organizations/resourc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jtrotti@IllinoisState.edu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Organizations@IllinoisState.edu" TargetMode="External"/><Relationship Id="rId2" Type="http://schemas.openxmlformats.org/officeDocument/2006/relationships/hyperlink" Target="https://deanofstudents.illinoisstate.edu/involvement/organizat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anofstudents.illinoisstate.edu/involvement/organizations/polici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anofstudents.illinoisstate.edu/involvement/organizations/event-plann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839" y="329938"/>
            <a:ext cx="10850252" cy="2724347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haparral Pro" panose="02060503040505020203" pitchFamily="18" charset="0"/>
              </a:rPr>
              <a:t>Sponsored</a:t>
            </a:r>
            <a:br>
              <a:rPr lang="en-US" b="1" dirty="0">
                <a:solidFill>
                  <a:schemeClr val="bg1"/>
                </a:solidFill>
                <a:latin typeface="Chaparral Pro" panose="020605030405050202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Chaparral Pro" panose="02060503040505020203" pitchFamily="18" charset="0"/>
              </a:rPr>
              <a:t>Registered Student Organization </a:t>
            </a:r>
            <a:br>
              <a:rPr lang="en-US" b="1" dirty="0">
                <a:solidFill>
                  <a:schemeClr val="bg1"/>
                </a:solidFill>
                <a:latin typeface="Chaparral Pro" panose="020605030405050202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Chaparral Pro" panose="02060503040505020203" pitchFamily="18" charset="0"/>
              </a:rPr>
              <a:t>Advisor 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839" y="3130698"/>
            <a:ext cx="9885575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Chaparral Pro" panose="02060503040505020203" pitchFamily="18" charset="0"/>
              </a:rPr>
              <a:t>Dean of Students Office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haparral Pro" panose="02060503040505020203" pitchFamily="18" charset="0"/>
              </a:rPr>
              <a:t>2023-2024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0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haparral Pro" panose="02060503040505020203" pitchFamily="18" charset="0"/>
              </a:rPr>
              <a:t>Redbird Life,</a:t>
            </a:r>
            <a:br>
              <a:rPr lang="en-US" b="1" dirty="0">
                <a:solidFill>
                  <a:schemeClr val="bg1"/>
                </a:solidFill>
                <a:latin typeface="Chaparral Pro" panose="020605030405050202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Chaparral Pro" panose="02060503040505020203" pitchFamily="18" charset="0"/>
              </a:rPr>
              <a:t>Student Involvement Portal</a:t>
            </a:r>
          </a:p>
        </p:txBody>
      </p:sp>
    </p:spTree>
    <p:extLst>
      <p:ext uri="{BB962C8B-B14F-4D97-AF65-F5344CB8AC3E}">
        <p14:creationId xmlns:p14="http://schemas.microsoft.com/office/powerpoint/2010/main" val="124927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538"/>
          </a:xfrm>
          <a:ln w="25400">
            <a:noFill/>
          </a:ln>
        </p:spPr>
        <p:txBody>
          <a:bodyPr/>
          <a:lstStyle/>
          <a:p>
            <a:r>
              <a:rPr lang="en-US" b="1" dirty="0">
                <a:latin typeface="Chaparral Pro" panose="02060503040505020203"/>
              </a:rPr>
              <a:t>Redbird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226"/>
            <a:ext cx="5457826" cy="368617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haparral Pro" panose="02060503040505020203" pitchFamily="18" charset="0"/>
              </a:rPr>
              <a:t>RSO Features</a:t>
            </a:r>
          </a:p>
          <a:p>
            <a:pPr lvl="1"/>
            <a:r>
              <a:rPr lang="en-US" dirty="0"/>
              <a:t>Create events &amp; track attendance.</a:t>
            </a:r>
          </a:p>
          <a:p>
            <a:pPr lvl="1"/>
            <a:r>
              <a:rPr lang="en-US" dirty="0"/>
              <a:t>RSO document storage.</a:t>
            </a:r>
          </a:p>
          <a:p>
            <a:pPr lvl="1"/>
            <a:r>
              <a:rPr lang="en-US" dirty="0"/>
              <a:t>Roster management:</a:t>
            </a:r>
          </a:p>
          <a:p>
            <a:pPr lvl="2"/>
            <a:r>
              <a:rPr lang="en-US" dirty="0"/>
              <a:t>Invite prospective members to join.</a:t>
            </a:r>
          </a:p>
          <a:p>
            <a:pPr lvl="2"/>
            <a:r>
              <a:rPr lang="en-US" dirty="0"/>
              <a:t>Update officers/advisors outside of annual re-registration process.</a:t>
            </a:r>
          </a:p>
          <a:p>
            <a:pPr lvl="1"/>
            <a:r>
              <a:rPr lang="en-US" dirty="0"/>
              <a:t>Messaging to members.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4CAC04-51D2-4ABF-B5E3-58DC6BC76850}"/>
              </a:ext>
            </a:extLst>
          </p:cNvPr>
          <p:cNvCxnSpPr>
            <a:cxnSpLocks/>
          </p:cNvCxnSpPr>
          <p:nvPr/>
        </p:nvCxnSpPr>
        <p:spPr>
          <a:xfrm>
            <a:off x="838199" y="1374725"/>
            <a:ext cx="10282365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F9F3639-B105-4F98-94CA-B69EC4B0E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5" t="17036" r="58280" b="17802"/>
          <a:stretch/>
        </p:blipFill>
        <p:spPr>
          <a:xfrm>
            <a:off x="6524624" y="1647825"/>
            <a:ext cx="5264524" cy="30860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B690D9-82CC-442E-9CB5-010F1DB06914}"/>
              </a:ext>
            </a:extLst>
          </p:cNvPr>
          <p:cNvSpPr/>
          <p:nvPr/>
        </p:nvSpPr>
        <p:spPr>
          <a:xfrm>
            <a:off x="838199" y="5003071"/>
            <a:ext cx="9601202" cy="1542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parral Pro" panose="02060503040505020203" pitchFamily="18" charset="0"/>
                <a:ea typeface="+mn-ea"/>
                <a:cs typeface="+mn-cs"/>
              </a:rPr>
              <a:t>How-To Instructions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Redbird Life resources section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https://deanofstudents.illinoisstate.edu/involvement/organizations/resources/</a:t>
            </a:r>
          </a:p>
        </p:txBody>
      </p:sp>
    </p:spTree>
    <p:extLst>
      <p:ext uri="{BB962C8B-B14F-4D97-AF65-F5344CB8AC3E}">
        <p14:creationId xmlns:p14="http://schemas.microsoft.com/office/powerpoint/2010/main" val="109435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1019538"/>
          </a:xfrm>
          <a:ln w="25400">
            <a:noFill/>
          </a:ln>
        </p:spPr>
        <p:txBody>
          <a:bodyPr/>
          <a:lstStyle/>
          <a:p>
            <a:r>
              <a:rPr lang="en-US" b="1" dirty="0">
                <a:latin typeface="Chaparral Pro" panose="02060503040505020203"/>
              </a:rPr>
              <a:t>Redbird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79037"/>
            <a:ext cx="8058152" cy="15117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Chaparral Pro" panose="02060503040505020203" pitchFamily="18" charset="0"/>
              </a:rPr>
              <a:t>Advisor Requirement</a:t>
            </a:r>
          </a:p>
          <a:p>
            <a:pPr lvl="1"/>
            <a:r>
              <a:rPr lang="en-US" dirty="0"/>
              <a:t>Accept role within Redbird Life portal.</a:t>
            </a:r>
          </a:p>
          <a:p>
            <a:pPr lvl="1"/>
            <a:r>
              <a:rPr lang="en-US" dirty="0"/>
              <a:t>This will ensure you receive all pertinent RSO messaging.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4CAC04-51D2-4ABF-B5E3-58DC6BC76850}"/>
              </a:ext>
            </a:extLst>
          </p:cNvPr>
          <p:cNvCxnSpPr>
            <a:cxnSpLocks/>
          </p:cNvCxnSpPr>
          <p:nvPr/>
        </p:nvCxnSpPr>
        <p:spPr>
          <a:xfrm>
            <a:off x="838199" y="1088975"/>
            <a:ext cx="10282365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9A8CC17-BC8C-422E-AF42-2D5AC2616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875" t="17547" r="50000"/>
          <a:stretch/>
        </p:blipFill>
        <p:spPr>
          <a:xfrm>
            <a:off x="2366958" y="2572160"/>
            <a:ext cx="7104558" cy="4152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F9C8C1F-61AD-4671-A537-2FA4D178F3A9}"/>
              </a:ext>
            </a:extLst>
          </p:cNvPr>
          <p:cNvSpPr/>
          <p:nvPr/>
        </p:nvSpPr>
        <p:spPr>
          <a:xfrm>
            <a:off x="8353425" y="4695825"/>
            <a:ext cx="676275" cy="2476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623435-78A4-4706-8CBA-E84A5B9324E9}"/>
              </a:ext>
            </a:extLst>
          </p:cNvPr>
          <p:cNvCxnSpPr>
            <a:cxnSpLocks/>
          </p:cNvCxnSpPr>
          <p:nvPr/>
        </p:nvCxnSpPr>
        <p:spPr>
          <a:xfrm flipH="1" flipV="1">
            <a:off x="9067800" y="4914900"/>
            <a:ext cx="790576" cy="57149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5CF5145-E5ED-42A6-BD35-D335AF70FDEA}"/>
              </a:ext>
            </a:extLst>
          </p:cNvPr>
          <p:cNvSpPr txBox="1"/>
          <p:nvPr/>
        </p:nvSpPr>
        <p:spPr>
          <a:xfrm>
            <a:off x="1356210" y="2521172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3913771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A9028B-BB86-4DAA-B0B9-682E56938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9" t="22515" r="57500" b="39959"/>
          <a:stretch/>
        </p:blipFill>
        <p:spPr>
          <a:xfrm>
            <a:off x="2409825" y="3990975"/>
            <a:ext cx="8105776" cy="264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76"/>
            <a:ext cx="10515600" cy="1019538"/>
          </a:xfrm>
          <a:ln w="25400">
            <a:noFill/>
          </a:ln>
        </p:spPr>
        <p:txBody>
          <a:bodyPr/>
          <a:lstStyle/>
          <a:p>
            <a:r>
              <a:rPr lang="en-US" b="1" dirty="0">
                <a:latin typeface="Chaparral Pro" panose="02060503040505020203"/>
              </a:rPr>
              <a:t>Redbird Life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4CAC04-51D2-4ABF-B5E3-58DC6BC76850}"/>
              </a:ext>
            </a:extLst>
          </p:cNvPr>
          <p:cNvCxnSpPr>
            <a:cxnSpLocks/>
          </p:cNvCxnSpPr>
          <p:nvPr/>
        </p:nvCxnSpPr>
        <p:spPr>
          <a:xfrm>
            <a:off x="838199" y="1088975"/>
            <a:ext cx="10282365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4D74EFE-6137-4D19-A168-4E2142EA6E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96" t="17488" r="57811" b="50342"/>
          <a:stretch/>
        </p:blipFill>
        <p:spPr>
          <a:xfrm>
            <a:off x="1247774" y="1366270"/>
            <a:ext cx="8402174" cy="2395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4D9DB9-B0AE-4C06-9A34-79DA467A924E}"/>
              </a:ext>
            </a:extLst>
          </p:cNvPr>
          <p:cNvSpPr txBox="1"/>
          <p:nvPr/>
        </p:nvSpPr>
        <p:spPr>
          <a:xfrm>
            <a:off x="214311" y="1356332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D06F3-84D7-4AA7-A624-2B2C3D1B27DE}"/>
              </a:ext>
            </a:extLst>
          </p:cNvPr>
          <p:cNvSpPr txBox="1"/>
          <p:nvPr/>
        </p:nvSpPr>
        <p:spPr>
          <a:xfrm>
            <a:off x="1357311" y="4035089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239773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538"/>
          </a:xfrm>
          <a:ln w="25400">
            <a:noFill/>
          </a:ln>
        </p:spPr>
        <p:txBody>
          <a:bodyPr/>
          <a:lstStyle/>
          <a:p>
            <a:r>
              <a:rPr lang="en-US" b="1" dirty="0">
                <a:latin typeface="Chaparral Pro" panose="02060503040505020203"/>
              </a:rPr>
              <a:t>Redbird Life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4CAC04-51D2-4ABF-B5E3-58DC6BC76850}"/>
              </a:ext>
            </a:extLst>
          </p:cNvPr>
          <p:cNvCxnSpPr>
            <a:cxnSpLocks/>
          </p:cNvCxnSpPr>
          <p:nvPr/>
        </p:nvCxnSpPr>
        <p:spPr>
          <a:xfrm>
            <a:off x="838199" y="1374725"/>
            <a:ext cx="10282365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5AFD38F-459F-4A7E-9342-CE4C40596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17291" r="74453" b="40380"/>
          <a:stretch/>
        </p:blipFill>
        <p:spPr>
          <a:xfrm>
            <a:off x="2244804" y="1605368"/>
            <a:ext cx="6937296" cy="480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29FD3B-A775-4BC5-8379-FBEEC0DA0A06}"/>
              </a:ext>
            </a:extLst>
          </p:cNvPr>
          <p:cNvSpPr txBox="1"/>
          <p:nvPr/>
        </p:nvSpPr>
        <p:spPr>
          <a:xfrm>
            <a:off x="1233486" y="1618018"/>
            <a:ext cx="124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81031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538"/>
          </a:xfrm>
          <a:ln w="25400">
            <a:noFill/>
          </a:ln>
        </p:spPr>
        <p:txBody>
          <a:bodyPr/>
          <a:lstStyle/>
          <a:p>
            <a:r>
              <a:rPr lang="en-US" b="1" dirty="0">
                <a:latin typeface="Chaparral Pro" panose="02060503040505020203"/>
              </a:rPr>
              <a:t>Redbird Life – Re-Registration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4CAC04-51D2-4ABF-B5E3-58DC6BC76850}"/>
              </a:ext>
            </a:extLst>
          </p:cNvPr>
          <p:cNvCxnSpPr>
            <a:cxnSpLocks/>
          </p:cNvCxnSpPr>
          <p:nvPr/>
        </p:nvCxnSpPr>
        <p:spPr>
          <a:xfrm>
            <a:off x="838199" y="1374725"/>
            <a:ext cx="10282365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D0594A1-62A6-DECC-DF8C-29D7E85C5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245" y="1496574"/>
            <a:ext cx="8760697" cy="49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2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538"/>
          </a:xfrm>
          <a:ln w="25400">
            <a:noFill/>
          </a:ln>
        </p:spPr>
        <p:txBody>
          <a:bodyPr/>
          <a:lstStyle/>
          <a:p>
            <a:r>
              <a:rPr lang="en-US" b="1" dirty="0">
                <a:latin typeface="Chaparral Pro" panose="02060503040505020203"/>
              </a:rPr>
              <a:t>Reserve Space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4CAC04-51D2-4ABF-B5E3-58DC6BC76850}"/>
              </a:ext>
            </a:extLst>
          </p:cNvPr>
          <p:cNvCxnSpPr>
            <a:cxnSpLocks/>
          </p:cNvCxnSpPr>
          <p:nvPr/>
        </p:nvCxnSpPr>
        <p:spPr>
          <a:xfrm>
            <a:off x="838199" y="1374725"/>
            <a:ext cx="10282365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10">
            <a:extLst>
              <a:ext uri="{FF2B5EF4-FFF2-40B4-BE49-F238E27FC236}">
                <a16:creationId xmlns:a16="http://schemas.microsoft.com/office/drawing/2014/main" id="{433F66CF-93EC-508C-3C94-D6F680E1B2BA}"/>
              </a:ext>
            </a:extLst>
          </p:cNvPr>
          <p:cNvSpPr txBox="1"/>
          <p:nvPr/>
        </p:nvSpPr>
        <p:spPr>
          <a:xfrm>
            <a:off x="304800" y="1875573"/>
            <a:ext cx="441820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25" dirty="0">
                <a:uFill>
                  <a:solidFill>
                    <a:srgbClr val="000000"/>
                  </a:solidFill>
                </a:uFill>
                <a:latin typeface="Chaparral Pro" panose="02060503040505020203"/>
                <a:cs typeface="Century Gothic"/>
              </a:rPr>
              <a:t>Academic &amp; Non-Academic Rooms</a:t>
            </a:r>
            <a:endParaRPr sz="2400" dirty="0">
              <a:latin typeface="Chaparral Pro" panose="02060503040505020203"/>
              <a:cs typeface="Century Gothic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974BD2-67D5-1D52-242F-4E856BB4C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80" y="2915729"/>
            <a:ext cx="6741022" cy="236427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Contact Conference Services</a:t>
            </a:r>
          </a:p>
          <a:p>
            <a:r>
              <a:rPr lang="en-US" dirty="0"/>
              <a:t>Review the options</a:t>
            </a:r>
          </a:p>
          <a:p>
            <a:r>
              <a:rPr lang="en-US" dirty="0"/>
              <a:t>Email or call the appropriate person</a:t>
            </a:r>
          </a:p>
          <a:p>
            <a:r>
              <a:rPr lang="en-US" dirty="0"/>
              <a:t>Receive room confirmation and details</a:t>
            </a:r>
          </a:p>
          <a:p>
            <a:r>
              <a:rPr lang="en-US" dirty="0"/>
              <a:t>Enjoy your event!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2BE01-EF50-1B9E-7629-9EF0D32521A1}"/>
              </a:ext>
            </a:extLst>
          </p:cNvPr>
          <p:cNvSpPr txBox="1"/>
          <p:nvPr/>
        </p:nvSpPr>
        <p:spPr>
          <a:xfrm>
            <a:off x="300480" y="2534728"/>
            <a:ext cx="674102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Reserving Space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6A4804-09CA-637B-C86C-8EFEFA15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908" y="1312211"/>
            <a:ext cx="4220632" cy="4233578"/>
          </a:xfrm>
          <a:prstGeom prst="rect">
            <a:avLst/>
          </a:prstGeom>
        </p:spPr>
      </p:pic>
      <p:sp>
        <p:nvSpPr>
          <p:cNvPr id="9" name="object 12">
            <a:extLst>
              <a:ext uri="{FF2B5EF4-FFF2-40B4-BE49-F238E27FC236}">
                <a16:creationId xmlns:a16="http://schemas.microsoft.com/office/drawing/2014/main" id="{B74B31C0-9321-4266-65F7-0C3BD9293A72}"/>
              </a:ext>
            </a:extLst>
          </p:cNvPr>
          <p:cNvSpPr txBox="1"/>
          <p:nvPr/>
        </p:nvSpPr>
        <p:spPr>
          <a:xfrm>
            <a:off x="114300" y="5987064"/>
            <a:ext cx="1196340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985">
              <a:lnSpc>
                <a:spcPct val="100000"/>
              </a:lnSpc>
              <a:spcBef>
                <a:spcPts val="100"/>
              </a:spcBef>
            </a:pPr>
            <a:r>
              <a:rPr lang="en-US" sz="2000" spc="-25" dirty="0">
                <a:latin typeface="Chaparral Pro" panose="02060503040505020203"/>
                <a:cs typeface="Century Gothic"/>
              </a:rPr>
              <a:t>Learn more at the Conference Services webpage:</a:t>
            </a:r>
          </a:p>
          <a:p>
            <a:pPr marL="12700" marR="133985">
              <a:lnSpc>
                <a:spcPct val="100000"/>
              </a:lnSpc>
              <a:spcBef>
                <a:spcPts val="100"/>
              </a:spcBef>
            </a:pPr>
            <a:r>
              <a:rPr lang="en-US" sz="2000" spc="-25" dirty="0">
                <a:latin typeface="Chaparral Pro" panose="02060503040505020203"/>
                <a:cs typeface="Century Gothic"/>
              </a:rPr>
              <a:t>https://conferences.illinoisstate.edu/scheduling/</a:t>
            </a:r>
          </a:p>
        </p:txBody>
      </p:sp>
    </p:spTree>
    <p:extLst>
      <p:ext uri="{BB962C8B-B14F-4D97-AF65-F5344CB8AC3E}">
        <p14:creationId xmlns:p14="http://schemas.microsoft.com/office/powerpoint/2010/main" val="405615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haparral Pro" panose="020605030405050202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06263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C3C4481-58EA-4C05-8B41-57EE6AF3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718"/>
            <a:ext cx="10515600" cy="1048896"/>
          </a:xfrm>
          <a:ln w="254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b="1" u="sng" dirty="0">
                <a:latin typeface="Chaparral Pro" panose="02060503040505020203" pitchFamily="18" charset="0"/>
              </a:rPr>
              <a:t>HELP!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3597F8-FEE6-4841-B99A-CDD82272646D}"/>
              </a:ext>
            </a:extLst>
          </p:cNvPr>
          <p:cNvSpPr txBox="1">
            <a:spLocks/>
          </p:cNvSpPr>
          <p:nvPr/>
        </p:nvSpPr>
        <p:spPr>
          <a:xfrm>
            <a:off x="240506" y="1866706"/>
            <a:ext cx="4179094" cy="4056541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Chaparral Pro" panose="02060503040505020203" pitchFamily="18" charset="0"/>
              </a:rPr>
              <a:t>We can meet with you and/or your RSO for a more in-depth discussion based on your RSO’s needs!</a:t>
            </a:r>
          </a:p>
          <a:p>
            <a:endParaRPr lang="en-US" sz="2800" dirty="0">
              <a:latin typeface="Chaparral Pro" panose="02060503040505020203" pitchFamily="18" charset="0"/>
            </a:endParaRPr>
          </a:p>
          <a:p>
            <a:pPr algn="ctr"/>
            <a:r>
              <a:rPr lang="en-US" sz="2800" dirty="0">
                <a:latin typeface="Chaparral Pro" panose="02060503040505020203" pitchFamily="18" charset="0"/>
              </a:rPr>
              <a:t>Email Jacob at </a:t>
            </a:r>
            <a:r>
              <a:rPr lang="en-US" sz="2800" dirty="0">
                <a:latin typeface="Chaparral Pro" panose="02060503040505020203" pitchFamily="18" charset="0"/>
                <a:hlinkClick r:id="rId2"/>
              </a:rPr>
              <a:t>jtrotti@IllinoisState.edu</a:t>
            </a:r>
            <a:r>
              <a:rPr lang="en-US" sz="2800" dirty="0">
                <a:latin typeface="Chaparral Pro" panose="02060503040505020203" pitchFamily="18" charset="0"/>
              </a:rPr>
              <a:t> to get started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E30D90-1545-45C1-8756-D4B78FAA191E}"/>
              </a:ext>
            </a:extLst>
          </p:cNvPr>
          <p:cNvSpPr txBox="1"/>
          <p:nvPr/>
        </p:nvSpPr>
        <p:spPr>
          <a:xfrm>
            <a:off x="0" y="12685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ahnschrift Light" panose="020B0502040204020203" pitchFamily="34" charset="0"/>
              </a:rPr>
              <a:t>Feel a little lost…or want more info on an RSO topic?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2A3B3-DF4F-449B-A9C7-28F30AF1F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7149" y="1476442"/>
            <a:ext cx="7218399" cy="48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6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A61019A-72EA-40A1-B8DF-F133F246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718"/>
            <a:ext cx="10515600" cy="1048896"/>
          </a:xfrm>
          <a:ln w="25400">
            <a:noFill/>
          </a:ln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Chaparral Pro" panose="02060503040505020203" pitchFamily="18" charset="0"/>
              </a:rPr>
              <a:t>Student Activities Office Contact Information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41C4E79-0A30-40E8-939B-A1E66BB41254}"/>
              </a:ext>
            </a:extLst>
          </p:cNvPr>
          <p:cNvSpPr txBox="1"/>
          <p:nvPr/>
        </p:nvSpPr>
        <p:spPr>
          <a:xfrm>
            <a:off x="894938" y="1458675"/>
            <a:ext cx="6894830" cy="3358612"/>
          </a:xfrm>
          <a:prstGeom prst="rect">
            <a:avLst/>
          </a:prstGeom>
        </p:spPr>
        <p:txBody>
          <a:bodyPr vert="horz" wrap="square" lIns="0" tIns="367030" rIns="0" bIns="0" rtlCol="0">
            <a:spAutoFit/>
          </a:bodyPr>
          <a:lstStyle/>
          <a:p>
            <a:pPr marL="12700">
              <a:spcBef>
                <a:spcPts val="1275"/>
              </a:spcBef>
            </a:pPr>
            <a:r>
              <a:rPr sz="1850" b="1" dirty="0"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Website:</a:t>
            </a:r>
            <a:r>
              <a:rPr sz="1850" b="1" spc="-195" dirty="0">
                <a:uFill>
                  <a:solidFill>
                    <a:srgbClr val="0462C1"/>
                  </a:solidFill>
                </a:uFill>
                <a:latin typeface="Arial"/>
                <a:cs typeface="Arial"/>
              </a:rPr>
              <a:t> </a:t>
            </a:r>
            <a:r>
              <a:rPr sz="1850" spc="-30" dirty="0"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Deanofstudents.illinoisstate.edu/involvement/organizations</a:t>
            </a:r>
            <a:endParaRPr lang="en-US" sz="1850" spc="-30" dirty="0">
              <a:uFill>
                <a:solidFill>
                  <a:srgbClr val="0462C1"/>
                </a:solidFill>
              </a:uFill>
              <a:latin typeface="Arial"/>
              <a:cs typeface="Arial"/>
            </a:endParaRPr>
          </a:p>
          <a:p>
            <a:pPr marL="12700">
              <a:spcBef>
                <a:spcPts val="90"/>
              </a:spcBef>
            </a:pPr>
            <a:endParaRPr lang="en-US" sz="1850" b="1" spc="-40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12700">
              <a:spcBef>
                <a:spcPts val="90"/>
              </a:spcBef>
            </a:pPr>
            <a:r>
              <a:rPr lang="en-US" sz="1850" b="1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Email:</a:t>
            </a:r>
            <a:r>
              <a:rPr lang="en-US" sz="1850" spc="90" dirty="0">
                <a:latin typeface="Arial"/>
                <a:cs typeface="Arial"/>
              </a:rPr>
              <a:t> </a:t>
            </a:r>
            <a:r>
              <a:rPr lang="en-US" sz="1850" u="heavy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StudentOrgs@IllinoisState.edu</a:t>
            </a:r>
            <a:endParaRPr lang="en-US" sz="1850" dirty="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lang="en-US" dirty="0">
              <a:latin typeface="Arial"/>
              <a:cs typeface="Arial"/>
            </a:endParaRPr>
          </a:p>
          <a:p>
            <a:pPr marL="12700"/>
            <a:r>
              <a:rPr lang="en-US" sz="1850" b="1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Phone </a:t>
            </a:r>
            <a:r>
              <a:rPr lang="en-US" sz="1850" b="1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Number:</a:t>
            </a:r>
            <a:r>
              <a:rPr lang="en-US" sz="1850" b="1" spc="-40" dirty="0">
                <a:latin typeface="Arial"/>
                <a:cs typeface="Arial"/>
              </a:rPr>
              <a:t> </a:t>
            </a:r>
            <a:r>
              <a:rPr lang="en-US" sz="1850" spc="5" dirty="0">
                <a:latin typeface="Arial"/>
                <a:cs typeface="Arial"/>
              </a:rPr>
              <a:t>(309)</a:t>
            </a:r>
            <a:r>
              <a:rPr lang="en-US" sz="1850" spc="-40" dirty="0">
                <a:latin typeface="Arial"/>
                <a:cs typeface="Arial"/>
              </a:rPr>
              <a:t> </a:t>
            </a:r>
            <a:r>
              <a:rPr lang="en-US" sz="1850" dirty="0">
                <a:latin typeface="Arial"/>
                <a:cs typeface="Arial"/>
              </a:rPr>
              <a:t>438-2151</a:t>
            </a:r>
          </a:p>
          <a:p>
            <a:pPr marL="12700"/>
            <a:endParaRPr lang="en-US" sz="1850" dirty="0"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en-US" sz="1850" b="1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Student Involvement Center:</a:t>
            </a:r>
            <a:endParaRPr lang="en-US" sz="1850" b="1" dirty="0">
              <a:latin typeface="Arial"/>
              <a:cs typeface="Arial"/>
            </a:endParaRPr>
          </a:p>
          <a:p>
            <a:pPr marL="12700"/>
            <a:r>
              <a:rPr lang="en-US" sz="1850" dirty="0">
                <a:latin typeface="Arial"/>
                <a:cs typeface="Arial"/>
              </a:rPr>
              <a:t>227 </a:t>
            </a:r>
            <a:r>
              <a:rPr lang="en-US" sz="1850" spc="-30" dirty="0">
                <a:latin typeface="Arial"/>
                <a:cs typeface="Arial"/>
              </a:rPr>
              <a:t>Bone </a:t>
            </a:r>
            <a:r>
              <a:rPr lang="en-US" sz="1850" spc="-40" dirty="0">
                <a:latin typeface="Arial"/>
                <a:cs typeface="Arial"/>
              </a:rPr>
              <a:t>Student</a:t>
            </a:r>
            <a:r>
              <a:rPr lang="en-US" sz="1850" spc="-150" dirty="0">
                <a:latin typeface="Arial"/>
                <a:cs typeface="Arial"/>
              </a:rPr>
              <a:t> </a:t>
            </a:r>
            <a:r>
              <a:rPr lang="en-US" sz="1850" spc="-15" dirty="0">
                <a:latin typeface="Arial"/>
                <a:cs typeface="Arial"/>
              </a:rPr>
              <a:t>Center</a:t>
            </a:r>
          </a:p>
          <a:p>
            <a:pPr marL="12700">
              <a:spcBef>
                <a:spcPts val="90"/>
              </a:spcBef>
            </a:pPr>
            <a:r>
              <a:rPr lang="en-US" sz="1850" spc="-25" dirty="0">
                <a:latin typeface="Arial"/>
                <a:cs typeface="Arial"/>
              </a:rPr>
              <a:t>August – May, </a:t>
            </a:r>
          </a:p>
          <a:p>
            <a:pPr marL="12700">
              <a:spcBef>
                <a:spcPts val="90"/>
              </a:spcBef>
            </a:pPr>
            <a:r>
              <a:rPr lang="en-US" sz="1850" spc="-25" dirty="0">
                <a:latin typeface="Arial"/>
                <a:cs typeface="Arial"/>
              </a:rPr>
              <a:t>Monday-Friday:</a:t>
            </a:r>
            <a:r>
              <a:rPr lang="en-US" sz="1850" spc="-165" dirty="0">
                <a:latin typeface="Arial"/>
                <a:cs typeface="Arial"/>
              </a:rPr>
              <a:t> </a:t>
            </a:r>
            <a:r>
              <a:rPr lang="en-US" sz="1850" spc="-15" dirty="0">
                <a:latin typeface="Arial"/>
                <a:cs typeface="Arial"/>
              </a:rPr>
              <a:t>8am-6pm</a:t>
            </a:r>
            <a:endParaRPr lang="en-US" sz="1850" dirty="0">
              <a:latin typeface="Arial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784A49EE-0B56-4238-B0E5-0F191458370B}"/>
              </a:ext>
            </a:extLst>
          </p:cNvPr>
          <p:cNvSpPr/>
          <p:nvPr/>
        </p:nvSpPr>
        <p:spPr>
          <a:xfrm>
            <a:off x="5396865" y="3429000"/>
            <a:ext cx="314960" cy="314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5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7D74A4D-43BF-495D-BF69-8F123D48D258}"/>
              </a:ext>
            </a:extLst>
          </p:cNvPr>
          <p:cNvSpPr txBox="1"/>
          <p:nvPr/>
        </p:nvSpPr>
        <p:spPr>
          <a:xfrm>
            <a:off x="5916930" y="4004832"/>
            <a:ext cx="4137434" cy="297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15" dirty="0">
                <a:latin typeface="Arial"/>
                <a:cs typeface="Arial"/>
              </a:rPr>
              <a:t>Instagram:</a:t>
            </a:r>
            <a:r>
              <a:rPr sz="1850" spc="50" dirty="0">
                <a:latin typeface="Arial"/>
                <a:cs typeface="Arial"/>
              </a:rPr>
              <a:t> </a:t>
            </a:r>
            <a:r>
              <a:rPr lang="en-US" sz="1850" spc="-10" dirty="0" err="1">
                <a:latin typeface="Arial"/>
                <a:cs typeface="Arial"/>
              </a:rPr>
              <a:t>Redbird_Life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F685D181-280A-47AD-82A8-80D3F867C8EF}"/>
              </a:ext>
            </a:extLst>
          </p:cNvPr>
          <p:cNvSpPr/>
          <p:nvPr/>
        </p:nvSpPr>
        <p:spPr>
          <a:xfrm>
            <a:off x="5396865" y="4004832"/>
            <a:ext cx="345439" cy="345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50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DEB5926-3CC5-48F4-857E-529A6B948905}"/>
              </a:ext>
            </a:extLst>
          </p:cNvPr>
          <p:cNvSpPr txBox="1"/>
          <p:nvPr/>
        </p:nvSpPr>
        <p:spPr>
          <a:xfrm>
            <a:off x="5916930" y="3489896"/>
            <a:ext cx="4137434" cy="297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50" spc="-30" dirty="0">
                <a:latin typeface="Arial"/>
                <a:cs typeface="Arial"/>
              </a:rPr>
              <a:t>Facebook: Redbird Life</a:t>
            </a:r>
            <a:endParaRPr sz="18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18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  <a:ln w="25400">
            <a:noFill/>
          </a:ln>
        </p:spPr>
        <p:txBody>
          <a:bodyPr/>
          <a:lstStyle/>
          <a:p>
            <a:r>
              <a:rPr lang="en-US" b="1" dirty="0">
                <a:latin typeface="Chaparral Pro" panose="02060503040505020203" pitchFamily="18" charset="0"/>
              </a:rPr>
              <a:t>What it Means to be a Sponsored RSO</a:t>
            </a: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EDA9FF-BFC1-4192-96EA-8CD3BEEE16E7}"/>
              </a:ext>
            </a:extLst>
          </p:cNvPr>
          <p:cNvCxnSpPr>
            <a:cxnSpLocks/>
          </p:cNvCxnSpPr>
          <p:nvPr/>
        </p:nvCxnSpPr>
        <p:spPr>
          <a:xfrm>
            <a:off x="954817" y="1524000"/>
            <a:ext cx="10282365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C9A953-1E52-40C2-B5EA-6C60A3D6E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>
                <a:latin typeface="Chaparral Pro" panose="02060503040505020203"/>
              </a:rPr>
              <a:t>The purpose and operations of the RSO are considered integral and inherently linked to a specific department/school and/or the University.</a:t>
            </a:r>
          </a:p>
          <a:p>
            <a:pPr marL="285750" indent="-285750"/>
            <a:r>
              <a:rPr lang="en-US" sz="2400" dirty="0">
                <a:latin typeface="Chaparral Pro" panose="02060503040505020203"/>
              </a:rPr>
              <a:t>The sponsoring department/school has approval and decision-making authority and will include a statement in the RSO constitution/by-laws stating as such.</a:t>
            </a:r>
          </a:p>
          <a:p>
            <a:pPr marL="285750" indent="-285750"/>
            <a:r>
              <a:rPr lang="en-US" sz="2400" dirty="0">
                <a:latin typeface="Chaparral Pro" panose="02060503040505020203"/>
              </a:rPr>
              <a:t>The department/school, through the advisor, provides oversight to the RSO. The department/school leadership- has approval and denial authority for RSO activities.</a:t>
            </a:r>
          </a:p>
          <a:p>
            <a:pPr marL="285750" indent="-285750"/>
            <a:r>
              <a:rPr lang="en-US" sz="2400" dirty="0">
                <a:latin typeface="Chaparral Pro" panose="02060503040505020203"/>
              </a:rPr>
              <a:t>The advisor meets with the RSO on a regular basis and is well-versed on the current and proposed activities of the RSO. In accordance with University policy, authorized signers for the department/school will request and sign all contractual agreements for all RSO events/activities.</a:t>
            </a:r>
          </a:p>
          <a:p>
            <a:endParaRPr lang="en-US" sz="2400" dirty="0">
              <a:latin typeface="Chaparral Pro" panose="02060503040505020203"/>
            </a:endParaRPr>
          </a:p>
        </p:txBody>
      </p:sp>
    </p:spTree>
    <p:extLst>
      <p:ext uri="{BB962C8B-B14F-4D97-AF65-F5344CB8AC3E}">
        <p14:creationId xmlns:p14="http://schemas.microsoft.com/office/powerpoint/2010/main" val="1941831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4077D9-DE48-DD3A-3006-74207444E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933" cy="68680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1CB144D-FFB9-4088-91A8-D534B47E6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29" y="202368"/>
            <a:ext cx="10515600" cy="954628"/>
          </a:xfrm>
          <a:ln w="25400">
            <a:noFill/>
          </a:ln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Chaparral Pro" panose="02060503040505020203" pitchFamily="18" charset="0"/>
              </a:rPr>
              <a:t>Thank you!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A2304C-E2F7-4369-839F-4F39265D6333}"/>
              </a:ext>
            </a:extLst>
          </p:cNvPr>
          <p:cNvSpPr txBox="1"/>
          <p:nvPr/>
        </p:nvSpPr>
        <p:spPr>
          <a:xfrm>
            <a:off x="1969943" y="2249341"/>
            <a:ext cx="60977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-2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Chaparral Pro" panose="02060503040505020203"/>
                <a:cs typeface="Arial"/>
              </a:rPr>
              <a:t>We can’t wait to see all the amazing things you accomplish this year!</a:t>
            </a:r>
            <a:endParaRPr lang="en-US" sz="4400" spc="-15" dirty="0">
              <a:solidFill>
                <a:schemeClr val="bg1"/>
              </a:solidFill>
              <a:latin typeface="Chaparral Pro" panose="0206050304050502020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65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  <a:ln w="25400">
            <a:noFill/>
          </a:ln>
        </p:spPr>
        <p:txBody>
          <a:bodyPr/>
          <a:lstStyle/>
          <a:p>
            <a:r>
              <a:rPr lang="en-US" b="1" dirty="0">
                <a:latin typeface="Chaparral Pro" panose="02060503040505020203" pitchFamily="18" charset="0"/>
              </a:rPr>
              <a:t>What it Means to be a Sponsored RSO</a:t>
            </a:r>
            <a:endParaRPr lang="en-US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EDA9FF-BFC1-4192-96EA-8CD3BEEE16E7}"/>
              </a:ext>
            </a:extLst>
          </p:cNvPr>
          <p:cNvCxnSpPr>
            <a:cxnSpLocks/>
          </p:cNvCxnSpPr>
          <p:nvPr/>
        </p:nvCxnSpPr>
        <p:spPr>
          <a:xfrm>
            <a:off x="954817" y="1524000"/>
            <a:ext cx="10282365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72A7D8-995A-45FC-9784-EC4BB0EC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39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>
                <a:latin typeface="Chaparral Pro" panose="02060503040505020203" pitchFamily="18" charset="0"/>
              </a:rPr>
              <a:t>The department/school is obligating the University to assume liability for RSO activities.</a:t>
            </a:r>
          </a:p>
          <a:p>
            <a:pPr marL="285750" indent="-285750"/>
            <a:r>
              <a:rPr lang="en-US" sz="2400" dirty="0">
                <a:latin typeface="Chaparral Pro" panose="02060503040505020203" pitchFamily="18" charset="0"/>
              </a:rPr>
              <a:t>The department/school may be held financially responsible/liable for claims incurred by the University as a result of RSO activities.</a:t>
            </a:r>
          </a:p>
          <a:p>
            <a:pPr marL="285750" indent="-285750"/>
            <a:r>
              <a:rPr lang="en-US" sz="2400" dirty="0">
                <a:latin typeface="Chaparral Pro" panose="02060503040505020203" pitchFamily="18" charset="0"/>
              </a:rPr>
              <a:t>Can have a financial account on campus even for self-generated fees.</a:t>
            </a:r>
          </a:p>
          <a:p>
            <a:pPr marL="285750" indent="-285750"/>
            <a:r>
              <a:rPr lang="en-US" sz="2400" dirty="0">
                <a:latin typeface="Chaparral Pro" panose="02060503040505020203" pitchFamily="18" charset="0"/>
              </a:rPr>
              <a:t>Can utilize the University’s tax-exempt number when uses funds housed in University account.</a:t>
            </a:r>
          </a:p>
          <a:p>
            <a:pPr marL="285750" indent="-285750"/>
            <a:r>
              <a:rPr lang="en-US" sz="2400" dirty="0">
                <a:latin typeface="Chaparral Pro" panose="02060503040505020203" pitchFamily="18" charset="0"/>
              </a:rPr>
              <a:t>Can utilize University purchasing card.</a:t>
            </a:r>
          </a:p>
          <a:p>
            <a:pPr marL="285750" indent="-285750"/>
            <a:r>
              <a:rPr lang="en-US" sz="2400" dirty="0">
                <a:latin typeface="Chaparral Pro" panose="02060503040505020203" pitchFamily="18" charset="0"/>
              </a:rPr>
              <a:t>Contracts for performers/vendors can exceed $4,999.</a:t>
            </a:r>
          </a:p>
          <a:p>
            <a:pPr marL="285750" indent="-285750"/>
            <a:r>
              <a:rPr lang="en-US" sz="2400" dirty="0">
                <a:latin typeface="Chaparral Pro" panose="02060503040505020203" pitchFamily="18" charset="0"/>
              </a:rPr>
              <a:t>Events may be covered by the University’s general liability insurance.</a:t>
            </a:r>
          </a:p>
          <a:p>
            <a:pPr marL="285750" indent="-285750"/>
            <a:r>
              <a:rPr lang="en-US" sz="2400" dirty="0">
                <a:latin typeface="Chaparral Pro" panose="02060503040505020203" pitchFamily="18" charset="0"/>
              </a:rPr>
              <a:t>Must follow University procedures.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227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950" y="1169988"/>
            <a:ext cx="99441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haparral Pro" panose="02060503040505020203" pitchFamily="18" charset="0"/>
              </a:rPr>
              <a:t>Advising </a:t>
            </a:r>
            <a:br>
              <a:rPr lang="en-US" b="1" dirty="0">
                <a:solidFill>
                  <a:schemeClr val="bg1"/>
                </a:solidFill>
                <a:latin typeface="Chaparral Pro" panose="020605030405050202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Chaparral Pro" panose="02060503040505020203" pitchFamily="18" charset="0"/>
              </a:rPr>
              <a:t>Registered Student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97671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C83AD36-3546-4E27-814B-86164A8D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0214"/>
            <a:ext cx="12192000" cy="954628"/>
          </a:xfrm>
          <a:ln w="25400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b="1" u="sng" dirty="0">
                <a:solidFill>
                  <a:sysClr val="windowText" lastClr="000000"/>
                </a:solidFill>
                <a:latin typeface="Chaparral Pro" panose="02060503040505020203"/>
              </a:rPr>
              <a:t>STAY INFORMED!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95DB14-7099-4E36-ABAC-A2795BCB3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" b="1516"/>
          <a:stretch/>
        </p:blipFill>
        <p:spPr>
          <a:xfrm>
            <a:off x="268358" y="1414842"/>
            <a:ext cx="11755418" cy="52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1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D2CED9-C445-44C3-88DD-50591F194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135" y="977242"/>
            <a:ext cx="10028897" cy="56352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A716694-1C27-43EA-8F8D-4CC0098D560D}"/>
              </a:ext>
            </a:extLst>
          </p:cNvPr>
          <p:cNvSpPr txBox="1">
            <a:spLocks/>
          </p:cNvSpPr>
          <p:nvPr/>
        </p:nvSpPr>
        <p:spPr>
          <a:xfrm>
            <a:off x="396323" y="16922"/>
            <a:ext cx="10515600" cy="954628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ysClr val="windowText" lastClr="000000"/>
                </a:solidFill>
                <a:latin typeface="Chaparral Pro" panose="02060503040505020203"/>
              </a:rPr>
              <a:t>2023-2024 RSO Calendar</a:t>
            </a:r>
          </a:p>
        </p:txBody>
      </p:sp>
    </p:spTree>
    <p:extLst>
      <p:ext uri="{BB962C8B-B14F-4D97-AF65-F5344CB8AC3E}">
        <p14:creationId xmlns:p14="http://schemas.microsoft.com/office/powerpoint/2010/main" val="348411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933" cy="68680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6656" y="201186"/>
            <a:ext cx="6472680" cy="2680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u="sng" dirty="0">
                <a:solidFill>
                  <a:schemeClr val="bg1"/>
                </a:solidFill>
                <a:latin typeface="Rockwell" panose="02060603020205020403" pitchFamily="18" charset="0"/>
              </a:rPr>
              <a:t>RSO Funding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038EF-D2E1-426D-8F43-28E95AD77236}"/>
              </a:ext>
            </a:extLst>
          </p:cNvPr>
          <p:cNvSpPr txBox="1"/>
          <p:nvPr/>
        </p:nvSpPr>
        <p:spPr>
          <a:xfrm>
            <a:off x="1837986" y="1018061"/>
            <a:ext cx="387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Did you know?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79F11-A22F-7636-F06B-720BD04D8BA3}"/>
              </a:ext>
            </a:extLst>
          </p:cNvPr>
          <p:cNvSpPr txBox="1"/>
          <p:nvPr/>
        </p:nvSpPr>
        <p:spPr>
          <a:xfrm>
            <a:off x="3082636" y="3195843"/>
            <a:ext cx="6165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01F217C-94A5-F0BB-4195-92DDB01F1625}"/>
              </a:ext>
            </a:extLst>
          </p:cNvPr>
          <p:cNvSpPr txBox="1">
            <a:spLocks/>
          </p:cNvSpPr>
          <p:nvPr/>
        </p:nvSpPr>
        <p:spPr>
          <a:xfrm>
            <a:off x="411111" y="2196283"/>
            <a:ext cx="3581400" cy="13551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Independent RSOs</a:t>
            </a:r>
          </a:p>
          <a:p>
            <a:r>
              <a:rPr lang="en-US" dirty="0">
                <a:solidFill>
                  <a:schemeClr val="bg1"/>
                </a:solidFill>
              </a:rPr>
              <a:t>Sponsored RSOs</a:t>
            </a:r>
          </a:p>
          <a:p>
            <a:r>
              <a:rPr lang="en-US" dirty="0">
                <a:solidFill>
                  <a:schemeClr val="bg1"/>
                </a:solidFill>
              </a:rPr>
              <a:t>Certain limitations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497C2A-DD42-B892-5128-71C3E2662C5B}"/>
              </a:ext>
            </a:extLst>
          </p:cNvPr>
          <p:cNvSpPr txBox="1"/>
          <p:nvPr/>
        </p:nvSpPr>
        <p:spPr>
          <a:xfrm>
            <a:off x="411111" y="1825298"/>
            <a:ext cx="3581400" cy="3810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Funding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316776-BF1A-77EA-5966-12EB25E4D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217" y="1173748"/>
            <a:ext cx="5525271" cy="24673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9E9FAB-70B5-8043-C204-B9327C5DF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402" y="4189495"/>
            <a:ext cx="5572903" cy="24387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0ED2D0-CC1D-28F6-BA0F-381829955591}"/>
              </a:ext>
            </a:extLst>
          </p:cNvPr>
          <p:cNvSpPr txBox="1"/>
          <p:nvPr/>
        </p:nvSpPr>
        <p:spPr>
          <a:xfrm>
            <a:off x="411111" y="3891771"/>
            <a:ext cx="4160888" cy="3810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A74FCDD-9EC4-73FB-BC52-E4360EFC2DC3}"/>
              </a:ext>
            </a:extLst>
          </p:cNvPr>
          <p:cNvSpPr txBox="1">
            <a:spLocks/>
          </p:cNvSpPr>
          <p:nvPr/>
        </p:nvSpPr>
        <p:spPr>
          <a:xfrm>
            <a:off x="411110" y="4272772"/>
            <a:ext cx="4160889" cy="13551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Heather Marshall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RSO Financial Associate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hllough@IllinoisState.edu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B4B1B97-6A9F-4DA7-B0F3-FDCE037A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1"/>
            <a:ext cx="10515600" cy="954628"/>
          </a:xfrm>
          <a:ln w="25400">
            <a:noFill/>
          </a:ln>
        </p:spPr>
        <p:txBody>
          <a:bodyPr/>
          <a:lstStyle/>
          <a:p>
            <a:r>
              <a:rPr lang="en-US" b="1" u="sng" dirty="0">
                <a:solidFill>
                  <a:sysClr val="windowText" lastClr="000000"/>
                </a:solidFill>
                <a:latin typeface="Chaparral Pro" panose="02060503040505020203" pitchFamily="18" charset="0"/>
              </a:rPr>
              <a:t>FREE RSO Resources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CEA3FC-77C8-494F-A609-AD643B41D0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18371" r="20181" b="79223"/>
          <a:stretch/>
        </p:blipFill>
        <p:spPr>
          <a:xfrm>
            <a:off x="884583" y="1084114"/>
            <a:ext cx="5595731" cy="318052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409857-7FA9-4F16-809F-20BEB8D03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24126" r="8318" b="74355"/>
          <a:stretch/>
        </p:blipFill>
        <p:spPr>
          <a:xfrm>
            <a:off x="838200" y="1402166"/>
            <a:ext cx="10715967" cy="28217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06D620-FB15-81D1-3F9D-5CFC9DE35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3581400" cy="1996440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/>
              <a:t>Trifold – 1 per RSO/year</a:t>
            </a:r>
          </a:p>
          <a:p>
            <a:r>
              <a:rPr lang="en-US" dirty="0"/>
              <a:t>Pens</a:t>
            </a:r>
          </a:p>
          <a:p>
            <a:r>
              <a:rPr lang="en-US" dirty="0"/>
              <a:t>Mini Pads of Paper</a:t>
            </a:r>
          </a:p>
          <a:p>
            <a:r>
              <a:rPr lang="en-US" dirty="0"/>
              <a:t>Art Supply Kits</a:t>
            </a:r>
          </a:p>
          <a:p>
            <a:r>
              <a:rPr lang="en-US" dirty="0"/>
              <a:t>Chalk the Quad Kits</a:t>
            </a:r>
          </a:p>
          <a:p>
            <a:r>
              <a:rPr lang="en-US" dirty="0"/>
              <a:t>Board Games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18C9C-DFD5-60C0-09AA-72C9C00ADDAA}"/>
              </a:ext>
            </a:extLst>
          </p:cNvPr>
          <p:cNvSpPr txBox="1"/>
          <p:nvPr/>
        </p:nvSpPr>
        <p:spPr>
          <a:xfrm>
            <a:off x="685800" y="1676400"/>
            <a:ext cx="3581400" cy="38100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Supplies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F69C25-4C01-7EDA-90FB-D224B6E7ABCF}"/>
              </a:ext>
            </a:extLst>
          </p:cNvPr>
          <p:cNvSpPr txBox="1">
            <a:spLocks/>
          </p:cNvSpPr>
          <p:nvPr/>
        </p:nvSpPr>
        <p:spPr>
          <a:xfrm>
            <a:off x="685800" y="4625342"/>
            <a:ext cx="3581400" cy="19964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Digital Display Screens</a:t>
            </a:r>
          </a:p>
          <a:p>
            <a:pPr lvl="1"/>
            <a:r>
              <a:rPr lang="en-US" dirty="0"/>
              <a:t>Outside Student Involvement Center</a:t>
            </a:r>
          </a:p>
          <a:p>
            <a:r>
              <a:rPr lang="en-US" dirty="0"/>
              <a:t>RSO Newsletter </a:t>
            </a:r>
          </a:p>
          <a:p>
            <a:r>
              <a:rPr lang="en-US" dirty="0"/>
              <a:t>Redbird Life Portal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C3645-6695-CF04-D35E-4EE1DB5D90A1}"/>
              </a:ext>
            </a:extLst>
          </p:cNvPr>
          <p:cNvSpPr txBox="1"/>
          <p:nvPr/>
        </p:nvSpPr>
        <p:spPr>
          <a:xfrm>
            <a:off x="685800" y="4244341"/>
            <a:ext cx="3581400" cy="38100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Digital Marketing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A47CF4-7F1B-C03C-181D-6202A1DFA074}"/>
              </a:ext>
            </a:extLst>
          </p:cNvPr>
          <p:cNvSpPr txBox="1">
            <a:spLocks/>
          </p:cNvSpPr>
          <p:nvPr/>
        </p:nvSpPr>
        <p:spPr>
          <a:xfrm>
            <a:off x="4876800" y="2740571"/>
            <a:ext cx="6705600" cy="32972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Fall &amp; Spring: M – F 8 am to 6 pm</a:t>
            </a:r>
          </a:p>
          <a:p>
            <a:pPr marL="0" indent="0">
              <a:buNone/>
            </a:pPr>
            <a:r>
              <a:rPr lang="en-US" dirty="0"/>
              <a:t>Summer: M – F 8 am to 4:30 pm</a:t>
            </a:r>
          </a:p>
          <a:p>
            <a:pPr lvl="1"/>
            <a:r>
              <a:rPr lang="en-US" dirty="0"/>
              <a:t>Computers with Adobe Creative Suite</a:t>
            </a:r>
          </a:p>
          <a:p>
            <a:pPr lvl="1"/>
            <a:r>
              <a:rPr lang="en-US" dirty="0"/>
              <a:t>Conference Table Space with a Large Screen</a:t>
            </a:r>
          </a:p>
          <a:p>
            <a:pPr lvl="1"/>
            <a:r>
              <a:rPr lang="en-US" dirty="0"/>
              <a:t>15 Copies per RSO/Day</a:t>
            </a:r>
          </a:p>
          <a:p>
            <a:pPr lvl="1"/>
            <a:r>
              <a:rPr lang="en-US" dirty="0"/>
              <a:t>24 Customized Buttons per RSO/semester</a:t>
            </a:r>
          </a:p>
          <a:p>
            <a:pPr lvl="1"/>
            <a:r>
              <a:rPr lang="en-US" dirty="0"/>
              <a:t>RSO Mail Pick-up (held for 30 days)</a:t>
            </a:r>
          </a:p>
          <a:p>
            <a:pPr lvl="1"/>
            <a:r>
              <a:rPr lang="en-US" dirty="0"/>
              <a:t>Bulk Paper Cutter</a:t>
            </a:r>
          </a:p>
          <a:p>
            <a:pPr lvl="1"/>
            <a:r>
              <a:rPr lang="en-US" dirty="0"/>
              <a:t>General Table Seating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4A2BCA-8C3D-3110-634B-12D78B3E0817}"/>
              </a:ext>
            </a:extLst>
          </p:cNvPr>
          <p:cNvSpPr txBox="1"/>
          <p:nvPr/>
        </p:nvSpPr>
        <p:spPr>
          <a:xfrm>
            <a:off x="4876800" y="2359571"/>
            <a:ext cx="6705600" cy="38100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 Involvement Center</a:t>
            </a:r>
          </a:p>
        </p:txBody>
      </p:sp>
    </p:spTree>
    <p:extLst>
      <p:ext uri="{BB962C8B-B14F-4D97-AF65-F5344CB8AC3E}">
        <p14:creationId xmlns:p14="http://schemas.microsoft.com/office/powerpoint/2010/main" val="201538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B4B1B97-6A9F-4DA7-B0F3-FDCE037A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1"/>
            <a:ext cx="10515600" cy="954628"/>
          </a:xfrm>
          <a:ln w="25400">
            <a:noFill/>
          </a:ln>
        </p:spPr>
        <p:txBody>
          <a:bodyPr/>
          <a:lstStyle/>
          <a:p>
            <a:r>
              <a:rPr lang="en-US" b="1" u="sng" dirty="0">
                <a:solidFill>
                  <a:sysClr val="windowText" lastClr="000000"/>
                </a:solidFill>
                <a:latin typeface="Chaparral Pro" panose="02060503040505020203" pitchFamily="18" charset="0"/>
              </a:rPr>
              <a:t>Campus Policies/Procedures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99A49A-CB14-4AD6-8500-78500FC74631}"/>
              </a:ext>
            </a:extLst>
          </p:cNvPr>
          <p:cNvSpPr txBox="1">
            <a:spLocks/>
          </p:cNvSpPr>
          <p:nvPr/>
        </p:nvSpPr>
        <p:spPr>
          <a:xfrm>
            <a:off x="1050068" y="1253079"/>
            <a:ext cx="9675082" cy="3094872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Amplification</a:t>
            </a:r>
          </a:p>
          <a:p>
            <a:r>
              <a:rPr lang="en-US" dirty="0"/>
              <a:t>Contracts</a:t>
            </a:r>
          </a:p>
          <a:p>
            <a:r>
              <a:rPr lang="en-US" dirty="0"/>
              <a:t>Event insurance</a:t>
            </a:r>
          </a:p>
          <a:p>
            <a:r>
              <a:rPr lang="en-US" dirty="0"/>
              <a:t>Event promotion</a:t>
            </a:r>
          </a:p>
          <a:p>
            <a:r>
              <a:rPr lang="en-US" dirty="0"/>
              <a:t>Events with Alcohol</a:t>
            </a:r>
          </a:p>
          <a:p>
            <a:r>
              <a:rPr lang="en-US" dirty="0"/>
              <a:t>Film copyright/subtitles</a:t>
            </a:r>
          </a:p>
          <a:p>
            <a:r>
              <a:rPr lang="en-US" dirty="0"/>
              <a:t>Fleet</a:t>
            </a:r>
          </a:p>
          <a:p>
            <a:r>
              <a:rPr lang="en-US" dirty="0"/>
              <a:t>Food permit</a:t>
            </a:r>
          </a:p>
          <a:p>
            <a:r>
              <a:rPr lang="en-US" dirty="0"/>
              <a:t>Funding / Fundraising</a:t>
            </a:r>
          </a:p>
          <a:p>
            <a:r>
              <a:rPr lang="en-US" dirty="0"/>
              <a:t>Open External Bank Account</a:t>
            </a:r>
          </a:p>
          <a:p>
            <a:r>
              <a:rPr lang="en-US" dirty="0"/>
              <a:t>Protection of Minors on Campus</a:t>
            </a:r>
          </a:p>
          <a:p>
            <a:r>
              <a:rPr lang="en-US" dirty="0"/>
              <a:t>Raffles</a:t>
            </a:r>
          </a:p>
          <a:p>
            <a:r>
              <a:rPr lang="en-US" dirty="0"/>
              <a:t>RSO Classification</a:t>
            </a:r>
          </a:p>
          <a:p>
            <a:r>
              <a:rPr lang="en-US" dirty="0"/>
              <a:t>Space reservation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794C4-894E-4AE8-A7D6-997D8044950D}"/>
              </a:ext>
            </a:extLst>
          </p:cNvPr>
          <p:cNvSpPr/>
          <p:nvPr/>
        </p:nvSpPr>
        <p:spPr>
          <a:xfrm>
            <a:off x="876300" y="4524375"/>
            <a:ext cx="11639550" cy="209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solidFill>
                  <a:sysClr val="windowText" lastClr="000000"/>
                </a:solidFill>
                <a:latin typeface="Chaparral Pro" panose="02060503040505020203" pitchFamily="18" charset="0"/>
              </a:rPr>
              <a:t>For more information, visit our: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ysClr val="windowText" lastClr="000000"/>
                </a:solidFill>
                <a:latin typeface="Chaparral Pro" panose="02060503040505020203" pitchFamily="18" charset="0"/>
                <a:hlinkClick r:id="rId3"/>
              </a:rPr>
              <a:t>Policies &amp; Procedures webpage</a:t>
            </a:r>
            <a:r>
              <a:rPr lang="en-US" sz="2200" dirty="0">
                <a:solidFill>
                  <a:sysClr val="windowText" lastClr="000000"/>
                </a:solidFill>
                <a:latin typeface="Chaparral Pro" panose="02060503040505020203" pitchFamily="18" charset="0"/>
              </a:rPr>
              <a:t> - 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ysClr val="windowText" lastClr="000000"/>
                </a:solidFill>
                <a:latin typeface="Chaparral Pro" panose="02060503040505020203" pitchFamily="18" charset="0"/>
              </a:rPr>
              <a:t>https://deanofstudents.illinoisstate.edu/involvement/organizations/policies/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ysClr val="windowText" lastClr="000000"/>
                </a:solidFill>
                <a:latin typeface="Chaparral Pro" panose="02060503040505020203" pitchFamily="18" charset="0"/>
                <a:hlinkClick r:id="rId4"/>
              </a:rPr>
              <a:t>Event Planning webpage</a:t>
            </a:r>
            <a:r>
              <a:rPr lang="en-US" sz="2200" dirty="0">
                <a:solidFill>
                  <a:sysClr val="windowText" lastClr="000000"/>
                </a:solidFill>
                <a:latin typeface="Chaparral Pro" panose="02060503040505020203" pitchFamily="18" charset="0"/>
              </a:rPr>
              <a:t>– 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ysClr val="windowText" lastClr="000000"/>
                </a:solidFill>
                <a:latin typeface="Chaparral Pro" panose="02060503040505020203" pitchFamily="18" charset="0"/>
              </a:rPr>
              <a:t>https://deanofstudents.illinoisstate.edu/involvement/organizations/event-planning/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FF96F9-7B2D-4157-A987-D2056566C793}"/>
              </a:ext>
            </a:extLst>
          </p:cNvPr>
          <p:cNvCxnSpPr>
            <a:cxnSpLocks/>
          </p:cNvCxnSpPr>
          <p:nvPr/>
        </p:nvCxnSpPr>
        <p:spPr>
          <a:xfrm>
            <a:off x="954816" y="4491579"/>
            <a:ext cx="10282365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781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9e436e-1d97-45ac-bde9-e8cc42791f10">
      <Terms xmlns="http://schemas.microsoft.com/office/infopath/2007/PartnerControls"/>
    </lcf76f155ced4ddcb4097134ff3c332f>
    <TaxCatchAll xmlns="920a644d-f94f-446a-926d-21a2fb68beb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8881C7C66ED4CB9E8AC282CC395CC" ma:contentTypeVersion="13" ma:contentTypeDescription="Create a new document." ma:contentTypeScope="" ma:versionID="747927557fa2d3adabce73543c356dc6">
  <xsd:schema xmlns:xsd="http://www.w3.org/2001/XMLSchema" xmlns:xs="http://www.w3.org/2001/XMLSchema" xmlns:p="http://schemas.microsoft.com/office/2006/metadata/properties" xmlns:ns2="269e436e-1d97-45ac-bde9-e8cc42791f10" xmlns:ns3="920a644d-f94f-446a-926d-21a2fb68beb5" targetNamespace="http://schemas.microsoft.com/office/2006/metadata/properties" ma:root="true" ma:fieldsID="775e7e9d18b8f9b6dce2636aeee279d0" ns2:_="" ns3:_="">
    <xsd:import namespace="269e436e-1d97-45ac-bde9-e8cc42791f10"/>
    <xsd:import namespace="920a644d-f94f-446a-926d-21a2fb68be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e436e-1d97-45ac-bde9-e8cc42791f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ea7019a-c3dc-464b-ba2f-0a559e849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a644d-f94f-446a-926d-21a2fb68beb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f325ad0-62a5-4272-9b6f-ea512d5842a2}" ma:internalName="TaxCatchAll" ma:showField="CatchAllData" ma:web="920a644d-f94f-446a-926d-21a2fb68be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0B39B2-F708-4357-81F0-88E40DA3A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E1D1FC-0FBB-436E-BE62-FDFCA68BED66}">
  <ds:schemaRefs>
    <ds:schemaRef ds:uri="http://schemas.microsoft.com/office/2006/metadata/properties"/>
    <ds:schemaRef ds:uri="http://schemas.microsoft.com/office/infopath/2007/PartnerControls"/>
    <ds:schemaRef ds:uri="269e436e-1d97-45ac-bde9-e8cc42791f10"/>
    <ds:schemaRef ds:uri="920a644d-f94f-446a-926d-21a2fb68beb5"/>
  </ds:schemaRefs>
</ds:datastoreItem>
</file>

<file path=customXml/itemProps3.xml><?xml version="1.0" encoding="utf-8"?>
<ds:datastoreItem xmlns:ds="http://schemas.openxmlformats.org/officeDocument/2006/customXml" ds:itemID="{4FF0F369-5766-49EF-86D2-1B9E74D1C1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e436e-1d97-45ac-bde9-e8cc42791f10"/>
    <ds:schemaRef ds:uri="920a644d-f94f-446a-926d-21a2fb68be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1396</TotalTime>
  <Words>748</Words>
  <Application>Microsoft Office PowerPoint</Application>
  <PresentationFormat>Widescreen</PresentationFormat>
  <Paragraphs>129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Bahnschrift Light</vt:lpstr>
      <vt:lpstr>Calibri</vt:lpstr>
      <vt:lpstr>Calibri Light</vt:lpstr>
      <vt:lpstr>Chaparral Pro</vt:lpstr>
      <vt:lpstr>Rockwell</vt:lpstr>
      <vt:lpstr>Office Theme</vt:lpstr>
      <vt:lpstr>Sponsored Registered Student Organization  Advisor Orientation</vt:lpstr>
      <vt:lpstr>What it Means to be a Sponsored RSO</vt:lpstr>
      <vt:lpstr>What it Means to be a Sponsored RSO</vt:lpstr>
      <vt:lpstr>Advising  Registered Student Organizations</vt:lpstr>
      <vt:lpstr>STAY INFORMED!</vt:lpstr>
      <vt:lpstr>PowerPoint Presentation</vt:lpstr>
      <vt:lpstr>PowerPoint Presentation</vt:lpstr>
      <vt:lpstr>FREE RSO Resources</vt:lpstr>
      <vt:lpstr>Campus Policies/Procedures</vt:lpstr>
      <vt:lpstr>Redbird Life, Student Involvement Portal</vt:lpstr>
      <vt:lpstr>Redbird Life</vt:lpstr>
      <vt:lpstr>Redbird Life</vt:lpstr>
      <vt:lpstr>Redbird Life</vt:lpstr>
      <vt:lpstr>Redbird Life</vt:lpstr>
      <vt:lpstr>Redbird Life – Re-Registration</vt:lpstr>
      <vt:lpstr>Reserve Space</vt:lpstr>
      <vt:lpstr>Questions?</vt:lpstr>
      <vt:lpstr>HELP!</vt:lpstr>
      <vt:lpstr>Student Activities Office Contact Information</vt:lpstr>
      <vt:lpstr>Thank you!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Rolfs, Megan</dc:creator>
  <cp:lastModifiedBy>Rottinghaus, Jacob</cp:lastModifiedBy>
  <cp:revision>145</cp:revision>
  <dcterms:created xsi:type="dcterms:W3CDTF">2017-05-17T18:49:23Z</dcterms:created>
  <dcterms:modified xsi:type="dcterms:W3CDTF">2023-09-27T21:09:45Z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0x0101003938881C7C66ED4CB9E8AC282CC395CC</vt:lpwstr>
  </property>
  <property fmtid="{D5CDD505-2E9C-101B-9397-08002B2CF9AE}" pid="3" name="Order">
    <vt:r8>677900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